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doc" ContentType="application/msword"/>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23"/>
  </p:handoutMasterIdLst>
  <p:sldIdLst>
    <p:sldId id="261" r:id="rId3"/>
    <p:sldId id="510" r:id="rId4"/>
    <p:sldId id="271" r:id="rId5"/>
    <p:sldId id="465" r:id="rId6"/>
    <p:sldId id="506" r:id="rId7"/>
    <p:sldId id="507" r:id="rId8"/>
    <p:sldId id="508" r:id="rId9"/>
    <p:sldId id="466" r:id="rId10"/>
    <p:sldId id="467" r:id="rId11"/>
    <p:sldId id="483" r:id="rId12"/>
    <p:sldId id="482" r:id="rId13"/>
    <p:sldId id="509" r:id="rId14"/>
    <p:sldId id="493" r:id="rId15"/>
    <p:sldId id="494" r:id="rId16"/>
    <p:sldId id="495" r:id="rId17"/>
    <p:sldId id="496" r:id="rId18"/>
    <p:sldId id="497" r:id="rId19"/>
    <p:sldId id="499" r:id="rId20"/>
    <p:sldId id="500" r:id="rId21"/>
    <p:sldId id="455"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6" autoAdjust="0"/>
    <p:restoredTop sz="94660"/>
  </p:normalViewPr>
  <p:slideViewPr>
    <p:cSldViewPr snapToObjects="1">
      <p:cViewPr>
        <p:scale>
          <a:sx n="70" d="100"/>
          <a:sy n="70" d="100"/>
        </p:scale>
        <p:origin x="-636" y="-456"/>
      </p:cViewPr>
      <p:guideLst>
        <p:guide orient="horz" pos="2160"/>
        <p:guide pos="3807"/>
      </p:guideLst>
    </p:cSldViewPr>
  </p:slideViewPr>
  <p:notesTextViewPr>
    <p:cViewPr>
      <p:scale>
        <a:sx n="1" d="1"/>
        <a:sy n="1" d="1"/>
      </p:scale>
      <p:origin x="0" y="0"/>
    </p:cViewPr>
  </p:notesTextViewPr>
  <p:notesViewPr>
    <p:cSldViewPr snapToObjects="1">
      <p:cViewPr varScale="1">
        <p:scale>
          <a:sx n="68" d="100"/>
          <a:sy n="68" d="100"/>
        </p:scale>
        <p:origin x="-2856" y="-108"/>
      </p:cViewPr>
      <p:guideLst>
        <p:guide orient="horz" pos="2880"/>
        <p:guide pos="214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25AEDA-E179-4278-998D-D9EC8DB06D5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76C1A9-36A5-4E2E-B00D-A057051FFC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7" Type="http://schemas.openxmlformats.org/officeDocument/2006/relationships/image" Target="../media/image5.emf"/><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39.104.72.189/" TargetMode="External"/><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638309" y="3910927"/>
            <a:ext cx="9031515" cy="808237"/>
          </a:xfrm>
        </p:spPr>
        <p:txBody>
          <a:bodyPr>
            <a:normAutofit/>
          </a:bodyPr>
          <a:lstStyle>
            <a:lvl1pPr marL="0" indent="0" algn="ctr">
              <a:buNone/>
              <a:defRPr sz="4800" b="1">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学科</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15377" flipH="1" flipV="1">
            <a:off x="-1113488" y="-350004"/>
            <a:ext cx="4527494" cy="407719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585734" flipH="1" flipV="1">
            <a:off x="10699227" y="5373976"/>
            <a:ext cx="1487680" cy="1339716"/>
          </a:xfrm>
          <a:prstGeom prst="rect">
            <a:avLst/>
          </a:prstGeom>
        </p:spPr>
      </p:pic>
      <p:grpSp>
        <p:nvGrpSpPr>
          <p:cNvPr id="12" name="组合 9"/>
          <p:cNvGrpSpPr/>
          <p:nvPr userDrawn="1"/>
        </p:nvGrpSpPr>
        <p:grpSpPr bwMode="auto">
          <a:xfrm>
            <a:off x="3284663" y="6103707"/>
            <a:ext cx="5684358" cy="547914"/>
            <a:chOff x="2364896" y="6103024"/>
            <a:chExt cx="3913269" cy="423863"/>
          </a:xfrm>
        </p:grpSpPr>
        <p:pic>
          <p:nvPicPr>
            <p:cNvPr id="13" name="图片 1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userDrawn="1"/>
        </p:nvSpPr>
        <p:spPr>
          <a:xfrm>
            <a:off x="1856024" y="1579874"/>
            <a:ext cx="9031514" cy="1754326"/>
          </a:xfrm>
          <a:prstGeom prst="rect">
            <a:avLst/>
          </a:prstGeom>
          <a:noFill/>
        </p:spPr>
        <p:txBody>
          <a:bodyPr wrap="square" rtlCol="0">
            <a:spAutoFit/>
          </a:bodyPr>
          <a:lstStyle/>
          <a:p>
            <a:pPr algn="ctr"/>
            <a:r>
              <a:rPr lang="en-US" altLang="zh-CN" sz="5400" b="1" dirty="0" smtClean="0">
                <a:latin typeface="Times New Roman" panose="02020603050405020304" pitchFamily="18" charset="0"/>
                <a:cs typeface="Times New Roman" panose="02020603050405020304" pitchFamily="18" charset="0"/>
              </a:rPr>
              <a:t>《</a:t>
            </a:r>
            <a:r>
              <a:rPr lang="zh-CN" altLang="en-US" sz="5400" b="1" dirty="0" smtClean="0">
                <a:latin typeface="Times New Roman" panose="02020603050405020304" pitchFamily="18" charset="0"/>
                <a:cs typeface="Times New Roman" panose="02020603050405020304" pitchFamily="18" charset="0"/>
              </a:rPr>
              <a:t>创新设计</a:t>
            </a:r>
            <a:r>
              <a:rPr lang="en-US" altLang="zh-CN" sz="5400" b="1" dirty="0" smtClean="0">
                <a:latin typeface="Times New Roman" panose="02020603050405020304" pitchFamily="18" charset="0"/>
                <a:cs typeface="Times New Roman" panose="02020603050405020304" pitchFamily="18" charset="0"/>
              </a:rPr>
              <a:t>》2018</a:t>
            </a:r>
            <a:r>
              <a:rPr lang="zh-CN" altLang="en-US" sz="5400" b="1" dirty="0" smtClean="0">
                <a:latin typeface="Times New Roman" panose="02020603050405020304" pitchFamily="18" charset="0"/>
                <a:cs typeface="Times New Roman" panose="02020603050405020304" pitchFamily="18" charset="0"/>
              </a:rPr>
              <a:t>版</a:t>
            </a:r>
            <a:br>
              <a:rPr lang="en-US" altLang="zh-CN" sz="5400" b="1" dirty="0" smtClean="0">
                <a:latin typeface="Times New Roman" panose="02020603050405020304" pitchFamily="18" charset="0"/>
                <a:cs typeface="Times New Roman" panose="02020603050405020304" pitchFamily="18" charset="0"/>
              </a:rPr>
            </a:br>
            <a:r>
              <a:rPr lang="zh-CN" altLang="en-US" sz="5400" b="1" dirty="0" smtClean="0">
                <a:latin typeface="Times New Roman" panose="02020603050405020304" pitchFamily="18" charset="0"/>
                <a:cs typeface="Times New Roman" panose="02020603050405020304" pitchFamily="18" charset="0"/>
              </a:rPr>
              <a:t>高三一轮总复习实用课件</a:t>
            </a:r>
            <a:endParaRPr lang="zh-CN" altLang="en-US" sz="5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07854" y="317359"/>
            <a:ext cx="9144000" cy="761855"/>
          </a:xfrm>
        </p:spPr>
        <p:txBody>
          <a:bodyPr anchor="b">
            <a:normAutofit/>
          </a:bodyPr>
          <a:lstStyle>
            <a:lvl1pPr algn="ctr">
              <a:defRPr sz="3200" b="1"/>
            </a:lvl1pPr>
          </a:lstStyle>
          <a:p>
            <a:r>
              <a:rPr lang="zh-CN" altLang="en-US" dirty="0" smtClean="0"/>
              <a:t>章标题</a:t>
            </a:r>
            <a:endParaRPr lang="zh-CN" altLang="en-US" dirty="0"/>
          </a:p>
        </p:txBody>
      </p:sp>
      <p:sp>
        <p:nvSpPr>
          <p:cNvPr id="3" name="副标题 2"/>
          <p:cNvSpPr>
            <a:spLocks noGrp="1"/>
          </p:cNvSpPr>
          <p:nvPr>
            <p:ph type="subTitle" idx="1" hasCustomPrompt="1"/>
          </p:nvPr>
        </p:nvSpPr>
        <p:spPr>
          <a:xfrm>
            <a:off x="2807854" y="1147313"/>
            <a:ext cx="9144000" cy="532249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各节标题（含超级链接）</a:t>
            </a:r>
            <a:endParaRPr lang="zh-CN" altLang="en-US" dirty="0"/>
          </a:p>
        </p:txBody>
      </p:sp>
      <p:grpSp>
        <p:nvGrpSpPr>
          <p:cNvPr id="4" name="组合 3"/>
          <p:cNvGrpSpPr/>
          <p:nvPr userDrawn="1"/>
        </p:nvGrpSpPr>
        <p:grpSpPr>
          <a:xfrm>
            <a:off x="114982" y="1908692"/>
            <a:ext cx="3026493" cy="2905010"/>
            <a:chOff x="71850" y="1261711"/>
            <a:chExt cx="3026493" cy="2905010"/>
          </a:xfrm>
        </p:grpSpPr>
        <p:grpSp>
          <p:nvGrpSpPr>
            <p:cNvPr id="7" name="Group 1"/>
            <p:cNvGrpSpPr/>
            <p:nvPr userDrawn="1"/>
          </p:nvGrpSpPr>
          <p:grpSpPr>
            <a:xfrm>
              <a:off x="129104"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1850"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grpSp>
      <p:sp>
        <p:nvSpPr>
          <p:cNvPr id="16" name="动作按钮: 后退或前一项 15">
            <a:hlinkClick r:id="" action="ppaction://hlinkshowjump?jump=previousslide" highlightClick="1"/>
          </p:cNvPr>
          <p:cNvSpPr/>
          <p:nvPr userDrawn="1"/>
        </p:nvSpPr>
        <p:spPr>
          <a:xfrm>
            <a:off x="10990894"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动作按钮: 前进或下一项 16">
            <a:hlinkClick r:id="" action="ppaction://hlinkshowjump?jump=nextslide" highlightClick="1"/>
          </p:cNvPr>
          <p:cNvSpPr/>
          <p:nvPr userDrawn="1"/>
        </p:nvSpPr>
        <p:spPr>
          <a:xfrm>
            <a:off x="11354432"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动作按钮: 结束 17">
            <a:hlinkClick r:id="" action="ppaction://hlinkshowjump?jump=endshow" highlightClick="1"/>
          </p:cNvPr>
          <p:cNvSpPr/>
          <p:nvPr userDrawn="1"/>
        </p:nvSpPr>
        <p:spPr>
          <a:xfrm>
            <a:off x="11708444"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userDrawn="1"/>
        </p:nvCxnSpPr>
        <p:spPr>
          <a:xfrm>
            <a:off x="2807854" y="1105093"/>
            <a:ext cx="91545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1"/>
          <p:cNvGrpSpPr/>
          <p:nvPr userDrawn="1"/>
        </p:nvGrpSpPr>
        <p:grpSpPr>
          <a:xfrm>
            <a:off x="821831" y="1261711"/>
            <a:ext cx="2969239" cy="2905010"/>
            <a:chOff x="-949635" y="0"/>
            <a:chExt cx="7009631" cy="6858000"/>
          </a:xfrm>
        </p:grpSpPr>
        <p:sp>
          <p:nvSpPr>
            <p:cNvPr id="8"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9"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10" name="Group 2"/>
          <p:cNvGrpSpPr/>
          <p:nvPr userDrawn="1"/>
        </p:nvGrpSpPr>
        <p:grpSpPr>
          <a:xfrm>
            <a:off x="764577" y="1824845"/>
            <a:ext cx="1778742" cy="1778742"/>
            <a:chOff x="990600" y="2044717"/>
            <a:chExt cx="2768566" cy="2768566"/>
          </a:xfrm>
        </p:grpSpPr>
        <p:sp>
          <p:nvSpPr>
            <p:cNvPr id="11"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12" name="Group 9"/>
            <p:cNvGrpSpPr/>
            <p:nvPr/>
          </p:nvGrpSpPr>
          <p:grpSpPr>
            <a:xfrm>
              <a:off x="1429100" y="2771847"/>
              <a:ext cx="1800200" cy="992584"/>
              <a:chOff x="2345143" y="2365645"/>
              <a:chExt cx="1800200" cy="992584"/>
            </a:xfrm>
          </p:grpSpPr>
          <p:sp>
            <p:nvSpPr>
              <p:cNvPr id="13"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14"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a:solidFill>
                      <a:schemeClr val="bg1"/>
                    </a:solidFill>
                  </a:rPr>
                  <a:t>CONTENTS</a:t>
                </a:r>
                <a:endParaRPr lang="en-US" altLang="zh-CN" sz="1400">
                  <a:solidFill>
                    <a:schemeClr val="bg1"/>
                  </a:solidFill>
                </a:endParaRPr>
              </a:p>
            </p:txBody>
          </p:sp>
        </p:grpSp>
      </p:grpSp>
      <p:sp>
        <p:nvSpPr>
          <p:cNvPr id="15" name="Diamond 11"/>
          <p:cNvSpPr/>
          <p:nvPr userDrawn="1"/>
        </p:nvSpPr>
        <p:spPr bwMode="auto">
          <a:xfrm>
            <a:off x="1879174" y="951570"/>
            <a:ext cx="739798" cy="739797"/>
          </a:xfrm>
          <a:prstGeom prst="diamond">
            <a:avLst/>
          </a:prstGeom>
          <a:solidFill>
            <a:schemeClr val="accent2"/>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01</a:t>
            </a:r>
            <a:endParaRPr lang="en-US" altLang="zh-CN" sz="2400" b="1">
              <a:solidFill>
                <a:schemeClr val="bg1"/>
              </a:solidFill>
              <a:latin typeface="Impact" panose="020B0806030902050204" pitchFamily="34" charset="0"/>
            </a:endParaRPr>
          </a:p>
        </p:txBody>
      </p:sp>
      <p:sp>
        <p:nvSpPr>
          <p:cNvPr id="16" name="Diamond 12"/>
          <p:cNvSpPr/>
          <p:nvPr userDrawn="1"/>
        </p:nvSpPr>
        <p:spPr bwMode="auto">
          <a:xfrm>
            <a:off x="2707062" y="1762528"/>
            <a:ext cx="739798" cy="739797"/>
          </a:xfrm>
          <a:prstGeom prst="diamond">
            <a:avLst/>
          </a:prstGeom>
          <a:solidFill>
            <a:schemeClr val="accent3"/>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02</a:t>
            </a:r>
            <a:endParaRPr lang="en-US" altLang="zh-CN" sz="2400" b="1">
              <a:solidFill>
                <a:schemeClr val="bg1"/>
              </a:solidFill>
              <a:latin typeface="Impact" panose="020B0806030902050204" pitchFamily="34" charset="0"/>
            </a:endParaRPr>
          </a:p>
        </p:txBody>
      </p:sp>
      <p:sp>
        <p:nvSpPr>
          <p:cNvPr id="17" name="Diamond 13"/>
          <p:cNvSpPr/>
          <p:nvPr userDrawn="1"/>
        </p:nvSpPr>
        <p:spPr bwMode="auto">
          <a:xfrm>
            <a:off x="2707062" y="2907540"/>
            <a:ext cx="739798" cy="739797"/>
          </a:xfrm>
          <a:prstGeom prst="diamond">
            <a:avLst/>
          </a:prstGeom>
          <a:solidFill>
            <a:schemeClr val="accent4"/>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03</a:t>
            </a:r>
            <a:endParaRPr lang="en-US" altLang="zh-CN" sz="2400" b="1">
              <a:solidFill>
                <a:schemeClr val="bg1"/>
              </a:solidFill>
              <a:latin typeface="Impact" panose="020B0806030902050204" pitchFamily="34" charset="0"/>
            </a:endParaRPr>
          </a:p>
        </p:txBody>
      </p:sp>
      <p:sp>
        <p:nvSpPr>
          <p:cNvPr id="18" name="Diamond 14"/>
          <p:cNvSpPr/>
          <p:nvPr userDrawn="1"/>
        </p:nvSpPr>
        <p:spPr bwMode="auto">
          <a:xfrm>
            <a:off x="1879174" y="3768327"/>
            <a:ext cx="739798" cy="739797"/>
          </a:xfrm>
          <a:prstGeom prst="diamond">
            <a:avLst/>
          </a:prstGeom>
          <a:solidFill>
            <a:schemeClr val="accent5"/>
          </a:solidFill>
          <a:ln w="19050">
            <a:noFill/>
            <a:round/>
          </a:ln>
        </p:spPr>
        <p:txBody>
          <a:bodyPr vert="horz" wrap="none" lIns="91440" tIns="45720" rIns="91440" bIns="45720" anchor="ctr" anchorCtr="1" compatLnSpc="1">
            <a:normAutofit fontScale="92500" lnSpcReduction="20000"/>
          </a:bodyPr>
          <a:lstStyle/>
          <a:p>
            <a:pPr algn="ctr"/>
            <a:r>
              <a:rPr lang="en-US" altLang="zh-CN" sz="2400" b="1">
                <a:solidFill>
                  <a:schemeClr val="bg1"/>
                </a:solidFill>
                <a:latin typeface="Impact" panose="020B0806030902050204" pitchFamily="34" charset="0"/>
              </a:rPr>
              <a:t>04</a:t>
            </a:r>
            <a:endParaRPr lang="en-US" altLang="zh-CN" sz="2400" b="1">
              <a:solidFill>
                <a:schemeClr val="bg1"/>
              </a:solidFill>
              <a:latin typeface="Impact" panose="020B0806030902050204" pitchFamily="34" charset="0"/>
            </a:endParaRPr>
          </a:p>
        </p:txBody>
      </p:sp>
      <p:grpSp>
        <p:nvGrpSpPr>
          <p:cNvPr id="19" name="Group 21"/>
          <p:cNvGrpSpPr/>
          <p:nvPr userDrawn="1"/>
        </p:nvGrpSpPr>
        <p:grpSpPr>
          <a:xfrm>
            <a:off x="2618972" y="1135204"/>
            <a:ext cx="2545865" cy="361864"/>
            <a:chOff x="3943834" y="704409"/>
            <a:chExt cx="3962574" cy="563232"/>
          </a:xfrm>
        </p:grpSpPr>
        <p:sp>
          <p:nvSpPr>
            <p:cNvPr id="20" name="TextBox 1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1" name="TextBox 2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2" name="Group 22"/>
          <p:cNvGrpSpPr/>
          <p:nvPr userDrawn="1"/>
        </p:nvGrpSpPr>
        <p:grpSpPr>
          <a:xfrm>
            <a:off x="3446860" y="1930146"/>
            <a:ext cx="2545865" cy="361864"/>
            <a:chOff x="3943834" y="704409"/>
            <a:chExt cx="3962574" cy="563232"/>
          </a:xfrm>
        </p:grpSpPr>
        <p:sp>
          <p:nvSpPr>
            <p:cNvPr id="23" name="TextBox 23"/>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2">
                      <a:lumMod val="100000"/>
                    </a:schemeClr>
                  </a:solidFill>
                </a:rPr>
                <a:t>标题文本预设</a:t>
              </a:r>
              <a:endParaRPr lang="zh-CN" altLang="en-US" sz="1600" b="1">
                <a:solidFill>
                  <a:schemeClr val="accent2">
                    <a:lumMod val="100000"/>
                  </a:schemeClr>
                </a:solidFill>
              </a:endParaRPr>
            </a:p>
          </p:txBody>
        </p:sp>
        <p:sp>
          <p:nvSpPr>
            <p:cNvPr id="24" name="TextBox 24"/>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5" name="Group 25"/>
          <p:cNvGrpSpPr/>
          <p:nvPr userDrawn="1"/>
        </p:nvGrpSpPr>
        <p:grpSpPr>
          <a:xfrm>
            <a:off x="3446860" y="3148925"/>
            <a:ext cx="2545865" cy="361864"/>
            <a:chOff x="3943834" y="704409"/>
            <a:chExt cx="3962574" cy="563232"/>
          </a:xfrm>
        </p:grpSpPr>
        <p:sp>
          <p:nvSpPr>
            <p:cNvPr id="26" name="TextBox 26"/>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7" name="TextBox 27"/>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grpSp>
        <p:nvGrpSpPr>
          <p:cNvPr id="28" name="Group 28"/>
          <p:cNvGrpSpPr/>
          <p:nvPr userDrawn="1"/>
        </p:nvGrpSpPr>
        <p:grpSpPr>
          <a:xfrm>
            <a:off x="2618972" y="4024449"/>
            <a:ext cx="2545865" cy="361864"/>
            <a:chOff x="3943834" y="704409"/>
            <a:chExt cx="3962574" cy="563232"/>
          </a:xfrm>
        </p:grpSpPr>
        <p:sp>
          <p:nvSpPr>
            <p:cNvPr id="29" name="TextBox 29"/>
            <p:cNvSpPr txBox="1"/>
            <p:nvPr/>
          </p:nvSpPr>
          <p:spPr>
            <a:xfrm>
              <a:off x="3943834" y="704409"/>
              <a:ext cx="3962574" cy="242864"/>
            </a:xfrm>
            <a:prstGeom prst="rect">
              <a:avLst/>
            </a:prstGeom>
            <a:noFill/>
          </p:spPr>
          <p:txBody>
            <a:bodyPr wrap="none" lIns="360000" tIns="0" rIns="0" bIns="0" anchor="b" anchorCtr="0">
              <a:normAutofit fontScale="77500" lnSpcReduction="20000"/>
            </a:bodyPr>
            <a:lstStyle/>
            <a:p>
              <a:r>
                <a:rPr lang="zh-CN" altLang="en-US" sz="1600" b="1">
                  <a:solidFill>
                    <a:schemeClr val="accent4">
                      <a:lumMod val="100000"/>
                    </a:schemeClr>
                  </a:solidFill>
                </a:rPr>
                <a:t>标题文本预设</a:t>
              </a:r>
              <a:endParaRPr lang="zh-CN" altLang="en-US" sz="1600" b="1">
                <a:solidFill>
                  <a:schemeClr val="accent4">
                    <a:lumMod val="100000"/>
                  </a:schemeClr>
                </a:solidFill>
              </a:endParaRPr>
            </a:p>
          </p:txBody>
        </p:sp>
        <p:sp>
          <p:nvSpPr>
            <p:cNvPr id="30" name="TextBox 30"/>
            <p:cNvSpPr txBox="1"/>
            <p:nvPr/>
          </p:nvSpPr>
          <p:spPr>
            <a:xfrm>
              <a:off x="3943834" y="947273"/>
              <a:ext cx="3962574" cy="320368"/>
            </a:xfrm>
            <a:prstGeom prst="rect">
              <a:avLst/>
            </a:prstGeom>
          </p:spPr>
          <p:txBody>
            <a:bodyPr vert="horz" wrap="square" lIns="360000" tIns="0" rIns="0" bIns="0" anchor="ctr" anchorCtr="0">
              <a:normAutofit fontScale="70000" lnSpcReduction="20000"/>
            </a:bodyPr>
            <a:lstStyle/>
            <a:p>
              <a:pPr algn="l">
                <a:lnSpc>
                  <a:spcPct val="120000"/>
                </a:lnSpc>
              </a:pPr>
              <a:r>
                <a:rPr lang="zh-CN" altLang="en-US" sz="1050">
                  <a:solidFill>
                    <a:schemeClr val="dk1">
                      <a:lumMod val="100000"/>
                    </a:schemeClr>
                  </a:solidFill>
                </a:rPr>
                <a:t>此部分内容作为文字排版占位显示 （建议使用主题字体）</a:t>
              </a:r>
              <a:endParaRPr lang="zh-CN" altLang="en-US" sz="1050">
                <a:solidFill>
                  <a:schemeClr val="dk1">
                    <a:lumMod val="100000"/>
                  </a:schemeClr>
                </a:solidFill>
              </a:endParaRPr>
            </a:p>
          </p:txBody>
        </p:sp>
      </p:grpSp>
      <p:sp>
        <p:nvSpPr>
          <p:cNvPr id="32" name="动作按钮: 后退或前一项 31">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前进或下一项 32">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动作按钮: 结束 33">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动作按钮: 自定义 2">
            <a:hlinkClick r:id="" action="ppaction://noaction" highlightClick="1"/>
          </p:cNvPr>
          <p:cNvSpPr/>
          <p:nvPr userDrawn="1"/>
        </p:nvSpPr>
        <p:spPr>
          <a:xfrm>
            <a:off x="753262" y="5360446"/>
            <a:ext cx="1706136" cy="369332"/>
          </a:xfrm>
          <a:prstGeom prst="actionButtonBlan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hasCustomPrompt="1"/>
          </p:nvPr>
        </p:nvSpPr>
        <p:spPr>
          <a:xfrm>
            <a:off x="108222" y="80457"/>
            <a:ext cx="11905977" cy="644166"/>
          </a:xfrm>
        </p:spPr>
        <p:txBody>
          <a:bodyPr/>
          <a:lstStyle>
            <a:lvl1pPr algn="ctr">
              <a:defRPr/>
            </a:lvl1pPr>
          </a:lstStyle>
          <a:p>
            <a:r>
              <a:rPr lang="zh-CN" altLang="en-US" dirty="0" smtClean="0"/>
              <a:t>课时标题</a:t>
            </a:r>
            <a:endParaRPr lang="zh-CN" altLang="en-US" dirty="0"/>
          </a:p>
        </p:txBody>
      </p:sp>
      <p:sp>
        <p:nvSpPr>
          <p:cNvPr id="5" name="灯片编号占位符 4"/>
          <p:cNvSpPr>
            <a:spLocks noGrp="1"/>
          </p:cNvSpPr>
          <p:nvPr>
            <p:ph type="sldNum" sz="quarter" idx="12"/>
          </p:nvPr>
        </p:nvSpPr>
        <p:spPr>
          <a:xfrm>
            <a:off x="489018" y="6430679"/>
            <a:ext cx="372373" cy="365125"/>
          </a:xfrm>
        </p:spPr>
        <p:txBody>
          <a:bodyPr/>
          <a:lstStyle>
            <a:lvl1pPr>
              <a:defRPr sz="1200"/>
            </a:lvl1pPr>
          </a:lstStyle>
          <a:p>
            <a:fld id="{E82546D3-0A1B-4AD3-8423-C2D4F2A3C694}" type="slidenum">
              <a:rPr lang="zh-CN" altLang="en-US" smtClean="0"/>
            </a:fld>
            <a:endParaRPr lang="zh-CN" altLang="en-US" dirty="0"/>
          </a:p>
        </p:txBody>
      </p:sp>
      <p:sp>
        <p:nvSpPr>
          <p:cNvPr id="31" name="动作按钮: 后退或前一项 30">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动作按钮: 前进或下一项 31">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动作按钮: 结束 32">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8" name="直接连接符 37"/>
          <p:cNvCxnSpPr/>
          <p:nvPr userDrawn="1"/>
        </p:nvCxnSpPr>
        <p:spPr>
          <a:xfrm>
            <a:off x="139148" y="6292912"/>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139148" y="791981"/>
            <a:ext cx="118750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3130484" y="1221941"/>
            <a:ext cx="0" cy="4641011"/>
          </a:xfrm>
          <a:prstGeom prst="line">
            <a:avLst/>
          </a:prstGeom>
          <a:ln>
            <a:solidFill>
              <a:srgbClr val="00B050"/>
            </a:solidFill>
            <a:prstDash val="dashDot"/>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108223" y="2106221"/>
            <a:ext cx="3026493" cy="2905010"/>
            <a:chOff x="755951" y="2210607"/>
            <a:chExt cx="3026493" cy="2905010"/>
          </a:xfrm>
        </p:grpSpPr>
        <p:grpSp>
          <p:nvGrpSpPr>
            <p:cNvPr id="44" name="Group 1"/>
            <p:cNvGrpSpPr/>
            <p:nvPr/>
          </p:nvGrpSpPr>
          <p:grpSpPr>
            <a:xfrm>
              <a:off x="813205" y="2210607"/>
              <a:ext cx="2969239" cy="2905010"/>
              <a:chOff x="-949635" y="0"/>
              <a:chExt cx="7009631" cy="6858000"/>
            </a:xfrm>
          </p:grpSpPr>
          <p:sp>
            <p:nvSpPr>
              <p:cNvPr id="50"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p>
            </p:txBody>
          </p:sp>
          <p:sp>
            <p:nvSpPr>
              <p:cNvPr id="51"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p>
            </p:txBody>
          </p:sp>
        </p:grpSp>
        <p:grpSp>
          <p:nvGrpSpPr>
            <p:cNvPr id="45" name="Group 2"/>
            <p:cNvGrpSpPr/>
            <p:nvPr/>
          </p:nvGrpSpPr>
          <p:grpSpPr>
            <a:xfrm>
              <a:off x="755951" y="2773741"/>
              <a:ext cx="1778742" cy="1778742"/>
              <a:chOff x="990600" y="2044717"/>
              <a:chExt cx="2768566" cy="2768566"/>
            </a:xfrm>
          </p:grpSpPr>
          <p:sp>
            <p:nvSpPr>
              <p:cNvPr id="46"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p>
            </p:txBody>
          </p:sp>
          <p:grpSp>
            <p:nvGrpSpPr>
              <p:cNvPr id="47" name="Group 9"/>
              <p:cNvGrpSpPr/>
              <p:nvPr/>
            </p:nvGrpSpPr>
            <p:grpSpPr>
              <a:xfrm>
                <a:off x="1429100" y="2771847"/>
                <a:ext cx="1800200" cy="992584"/>
                <a:chOff x="2345143" y="2365645"/>
                <a:chExt cx="1800200" cy="992584"/>
              </a:xfrm>
            </p:grpSpPr>
            <p:sp>
              <p:nvSpPr>
                <p:cNvPr id="48"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a:r>
                    <a:rPr lang="zh-CN" altLang="en-US" sz="4400" dirty="0">
                      <a:solidFill>
                        <a:schemeClr val="bg1"/>
                      </a:solidFill>
                    </a:rPr>
                    <a:t>目录</a:t>
                  </a:r>
                  <a:endParaRPr lang="zh-CN" altLang="en-US" sz="4400" dirty="0">
                    <a:solidFill>
                      <a:schemeClr val="bg1"/>
                    </a:solidFill>
                  </a:endParaRPr>
                </a:p>
              </p:txBody>
            </p:sp>
            <p:sp>
              <p:nvSpPr>
                <p:cNvPr id="49"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a:r>
                    <a:rPr lang="en-US" altLang="zh-CN" sz="1400" dirty="0">
                      <a:solidFill>
                        <a:schemeClr val="bg1"/>
                      </a:solidFill>
                    </a:rPr>
                    <a:t>CONTENTS</a:t>
                  </a:r>
                  <a:endParaRPr lang="en-US" altLang="zh-CN" sz="1400" dirty="0">
                    <a:solidFill>
                      <a:schemeClr val="bg1"/>
                    </a:solidFill>
                  </a:endParaRPr>
                </a:p>
              </p:txBody>
            </p:sp>
          </p:grpSp>
        </p:gr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241540" y="534838"/>
            <a:ext cx="11701077" cy="59119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主文档内容</a:t>
            </a:r>
            <a:endParaRPr lang="zh-CN" altLang="en-US" dirty="0" smtClean="0"/>
          </a:p>
        </p:txBody>
      </p:sp>
      <p:sp>
        <p:nvSpPr>
          <p:cNvPr id="8" name="动作按钮: 后退或前一项 7">
            <a:hlinkClick r:id="" action="ppaction://hlinkshowjump?jump=previousslide" highlightClick="1"/>
          </p:cNvPr>
          <p:cNvSpPr/>
          <p:nvPr userDrawn="1"/>
        </p:nvSpPr>
        <p:spPr>
          <a:xfrm>
            <a:off x="11042650" y="6513077"/>
            <a:ext cx="279400" cy="304800"/>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动作按钮: 前进或下一项 8">
            <a:hlinkClick r:id="" action="ppaction://hlinkshowjump?jump=nextslide" highlightClick="1"/>
          </p:cNvPr>
          <p:cNvSpPr/>
          <p:nvPr userDrawn="1"/>
        </p:nvSpPr>
        <p:spPr>
          <a:xfrm>
            <a:off x="11406188" y="6525777"/>
            <a:ext cx="269875" cy="27940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动作按钮: 结束 9">
            <a:hlinkClick r:id="" action="ppaction://hlinkshowjump?jump=endshow" highlightClick="1"/>
          </p:cNvPr>
          <p:cNvSpPr/>
          <p:nvPr userDrawn="1"/>
        </p:nvSpPr>
        <p:spPr>
          <a:xfrm>
            <a:off x="11760200" y="6514665"/>
            <a:ext cx="254000" cy="301625"/>
          </a:xfrm>
          <a:prstGeom prst="actionButtonE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userDrawn="1"/>
        </p:nvCxnSpPr>
        <p:spPr>
          <a:xfrm>
            <a:off x="241540" y="406451"/>
            <a:ext cx="1170107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188" y="5872618"/>
            <a:ext cx="102044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4402" flipH="1" flipV="1">
            <a:off x="7824363" y="3403693"/>
            <a:ext cx="4000325" cy="3602451"/>
          </a:xfrm>
          <a:prstGeom prst="rect">
            <a:avLst/>
          </a:prstGeom>
        </p:spPr>
      </p:pic>
      <p:sp>
        <p:nvSpPr>
          <p:cNvPr id="5" name="矩形 4"/>
          <p:cNvSpPr/>
          <p:nvPr userDrawn="1"/>
        </p:nvSpPr>
        <p:spPr>
          <a:xfrm>
            <a:off x="0" y="2489040"/>
            <a:ext cx="12192000" cy="830997"/>
          </a:xfrm>
          <a:prstGeom prst="rect">
            <a:avLst/>
          </a:prstGeom>
        </p:spPr>
        <p:txBody>
          <a:bodyPr wrap="square">
            <a:spAutoFit/>
          </a:bodyPr>
          <a:lstStyle/>
          <a:p>
            <a:pPr algn="ctr" fontAlgn="auto">
              <a:spcBef>
                <a:spcPts val="0"/>
              </a:spcBef>
              <a:spcAft>
                <a:spcPts val="0"/>
              </a:spcAft>
              <a:defRPr/>
            </a:pPr>
            <a:r>
              <a:rPr lang="zh-CN" altLang="en-US" sz="4800" spc="300" dirty="0" smtClean="0">
                <a:solidFill>
                  <a:srgbClr val="778495"/>
                </a:solidFill>
                <a:latin typeface="华文中宋" panose="02010600040101010101" pitchFamily="2" charset="-122"/>
                <a:ea typeface="华文中宋" panose="02010600040101010101" pitchFamily="2" charset="-122"/>
                <a:sym typeface="微软雅黑" panose="020B0503020204020204" pitchFamily="34" charset="-122"/>
              </a:rPr>
              <a:t>本节内容结束</a:t>
            </a:r>
            <a:endParaRPr lang="zh-CN" altLang="en-US" sz="4800" spc="300" dirty="0">
              <a:solidFill>
                <a:srgbClr val="778495"/>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9"/>
          <p:cNvGrpSpPr/>
          <p:nvPr userDrawn="1"/>
        </p:nvGrpSpPr>
        <p:grpSpPr bwMode="auto">
          <a:xfrm>
            <a:off x="3252234" y="6134625"/>
            <a:ext cx="5684358" cy="547914"/>
            <a:chOff x="2364896" y="6103024"/>
            <a:chExt cx="3913269" cy="423863"/>
          </a:xfrm>
        </p:grpSpPr>
        <p:pic>
          <p:nvPicPr>
            <p:cNvPr id="8" name="图片 7">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rcRect l="4062" t="9303" r="5006" b="29089"/>
            <a:stretch>
              <a:fillRect/>
            </a:stretch>
          </p:blipFill>
          <p:spPr bwMode="auto">
            <a:xfrm>
              <a:off x="2865834" y="6103024"/>
              <a:ext cx="3412331" cy="42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47" descr="未标题-1 拷贝.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4896" y="6109231"/>
              <a:ext cx="440528" cy="41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8E961-0A61-4EB6-98E7-EFE1458794F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546D3-0A1B-4AD3-8423-C2D4F2A3C694}" type="slidenum">
              <a:rPr lang="zh-CN" altLang="en-US" smtClean="0"/>
            </a:fld>
            <a:endParaRPr lang="zh-CN" altLang="en-US"/>
          </a:p>
        </p:txBody>
      </p:sp>
      <p:pic>
        <p:nvPicPr>
          <p:cNvPr id="7" name="图片 6"/>
          <p:cNvPicPr>
            <a:picLocks noChangeAspect="1"/>
          </p:cNvPicPr>
          <p:nvPr userDrawn="1"/>
        </p:nvPicPr>
        <p:blipFill>
          <a:blip r:embed="rId7"/>
          <a:stretch>
            <a:fillRect/>
          </a:stretch>
        </p:blipFill>
        <p:spPr>
          <a:xfrm>
            <a:off x="3611" y="0"/>
            <a:ext cx="12188389" cy="6858000"/>
          </a:xfrm>
          <a:prstGeom prst="rect">
            <a:avLst/>
          </a:prstGeom>
        </p:spPr>
      </p:pic>
      <p:sp>
        <p:nvSpPr>
          <p:cNvPr id="8" name="文本框 7"/>
          <p:cNvSpPr txBox="1"/>
          <p:nvPr userDrawn="1"/>
        </p:nvSpPr>
        <p:spPr>
          <a:xfrm>
            <a:off x="432854" y="6501159"/>
            <a:ext cx="427986" cy="307777"/>
          </a:xfrm>
          <a:prstGeom prst="rect">
            <a:avLst/>
          </a:prstGeom>
          <a:noFill/>
        </p:spPr>
        <p:txBody>
          <a:bodyPr wrap="square" rtlCol="0">
            <a:spAutoFit/>
          </a:bodyPr>
          <a:lstStyle/>
          <a:p>
            <a:pPr algn="ctr"/>
            <a:fld id="{582C8A1B-FD01-4FEC-BC4C-A4CD3B747067}" type="slidenum">
              <a:rPr lang="zh-CN" altLang="en-US" sz="1400" smtClean="0">
                <a:latin typeface="Times New Roman" panose="02020603050405020304" pitchFamily="18" charset="0"/>
                <a:cs typeface="Times New Roman" panose="02020603050405020304" pitchFamily="18" charset="0"/>
              </a:rPr>
            </a:fld>
            <a:endParaRPr lang="zh-CN" altLang="en-US" sz="1400" dirty="0">
              <a:latin typeface="Times New Roman" panose="02020603050405020304" pitchFamily="18" charset="0"/>
              <a:cs typeface="Times New Roman" panose="02020603050405020304" pitchFamily="18" charset="0"/>
            </a:endParaRPr>
          </a:p>
        </p:txBody>
      </p:sp>
      <p:sp>
        <p:nvSpPr>
          <p:cNvPr id="9" name="矩形 8">
            <a:hlinkClick r:id="" action="ppaction://hlinkshowjump?jump=previousslide"/>
          </p:cNvPr>
          <p:cNvSpPr/>
          <p:nvPr userDrawn="1"/>
        </p:nvSpPr>
        <p:spPr>
          <a:xfrm>
            <a:off x="-1"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p:cNvPr>
          <p:cNvSpPr/>
          <p:nvPr userDrawn="1"/>
        </p:nvSpPr>
        <p:spPr>
          <a:xfrm>
            <a:off x="834588" y="6280397"/>
            <a:ext cx="459107"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5.xml"/><Relationship Id="rId2" Type="http://schemas.openxmlformats.org/officeDocument/2006/relationships/image" Target="../media/image20.emf"/><Relationship Id="rId1" Type="http://schemas.openxmlformats.org/officeDocument/2006/relationships/package" Target="../embeddings/Document2.docx"/></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file:///E:\&#38472;&#32418;\2019&#35838;&#20214;\&#21019;&#26032;&#35774;&#35745;%20&#35838;&#22530;&#35762;&#20041;%20&#29289;&#29702;%20&#24517;&#20462;1%20&#20154;&#25945;&#29256;&#65288;&#32769;&#25945;&#26448;&#26032;&#26631;&#20934;&#65289;\&#19981;&#29992;\WL10.TIF" TargetMode="External"/><Relationship Id="rId7" Type="http://schemas.openxmlformats.org/officeDocument/2006/relationships/image" Target="../media/image24.png"/><Relationship Id="rId6" Type="http://schemas.openxmlformats.org/officeDocument/2006/relationships/image" Target="file:///E:\&#38472;&#32418;\2019&#35838;&#20214;\&#21019;&#26032;&#35774;&#35745;%20&#35838;&#22530;&#35762;&#20041;%20&#29289;&#29702;%20&#24517;&#20462;1%20&#20154;&#25945;&#29256;&#65288;&#32769;&#25945;&#26448;&#26032;&#26631;&#20934;&#65289;\&#19981;&#29992;\WL9.TIF" TargetMode="External"/><Relationship Id="rId5" Type="http://schemas.openxmlformats.org/officeDocument/2006/relationships/image" Target="../media/image23.png"/><Relationship Id="rId4" Type="http://schemas.openxmlformats.org/officeDocument/2006/relationships/image" Target="file:///E:\&#38472;&#32418;\2019&#35838;&#20214;\&#21019;&#26032;&#35774;&#35745;%20&#35838;&#22530;&#35762;&#20041;%20&#29289;&#29702;%20&#24517;&#20462;1%20&#20154;&#25945;&#29256;&#65288;&#32769;&#25945;&#26448;&#26032;&#26631;&#20934;&#65289;\&#19981;&#29992;\WL8.TIF" TargetMode="External"/><Relationship Id="rId3" Type="http://schemas.openxmlformats.org/officeDocument/2006/relationships/image" Target="../media/image22.png"/><Relationship Id="rId2" Type="http://schemas.openxmlformats.org/officeDocument/2006/relationships/image" Target="file:///E:\&#38472;&#32418;\2019&#35838;&#20214;\&#21019;&#26032;&#35774;&#35745;%20&#35838;&#22530;&#35762;&#20041;%20&#29289;&#29702;%20&#24517;&#20462;1%20&#20154;&#25945;&#29256;&#65288;&#32769;&#25945;&#26448;&#26032;&#26631;&#20934;&#65289;\&#19981;&#29992;\WL7.TIF" TargetMode="Externa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file:///E:\&#38472;&#32418;\2019&#35838;&#20214;\&#21019;&#26032;&#35774;&#35745;%20&#35838;&#22530;&#35762;&#20041;%20&#29289;&#29702;%20&#24517;&#20462;1%20&#20154;&#25945;&#29256;&#65288;&#32769;&#25945;&#26448;&#26032;&#26631;&#20934;&#65289;\&#19981;&#29992;\WL12.TIF" TargetMode="External"/><Relationship Id="rId3" Type="http://schemas.openxmlformats.org/officeDocument/2006/relationships/image" Target="../media/image26.png"/><Relationship Id="rId2" Type="http://schemas.openxmlformats.org/officeDocument/2006/relationships/image" Target="file:///E:\&#38472;&#32418;\2019&#35838;&#20214;\&#21019;&#26032;&#35774;&#35745;%20&#35838;&#22530;&#35762;&#20041;%20&#29289;&#29702;%20&#24517;&#20462;1%20&#20154;&#25945;&#29256;&#65288;&#32769;&#25945;&#26448;&#26032;&#26631;&#20934;&#65289;\&#19981;&#29992;\WL11.TIF" TargetMode="Externa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5.xml"/><Relationship Id="rId3" Type="http://schemas.openxmlformats.org/officeDocument/2006/relationships/image" Target="../media/image31.emf"/><Relationship Id="rId2" Type="http://schemas.openxmlformats.org/officeDocument/2006/relationships/oleObject" Target="../embeddings/Document3.doc"/><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5.xml"/><Relationship Id="rId5" Type="http://schemas.openxmlformats.org/officeDocument/2006/relationships/image" Target="../media/image14.emf"/><Relationship Id="rId4" Type="http://schemas.openxmlformats.org/officeDocument/2006/relationships/package" Target="../embeddings/Document1.docx"/><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7895" y="1124585"/>
            <a:ext cx="7074535" cy="4690110"/>
          </a:xfrm>
          <a:prstGeom prst="rect">
            <a:avLst/>
          </a:prstGeom>
        </p:spPr>
        <p:txBody>
          <a:bodyPr wrap="square">
            <a:spAutoFit/>
          </a:bodyPr>
          <a:lstStyle/>
          <a:p>
            <a:pPr algn="ctr">
              <a:lnSpc>
                <a:spcPct val="150000"/>
              </a:lnSpc>
              <a:spcBef>
                <a:spcPts val="1700"/>
              </a:spcBef>
              <a:spcAft>
                <a:spcPts val="1650"/>
              </a:spcAft>
              <a:tabLst>
                <a:tab pos="2790825" algn="l"/>
              </a:tabLst>
            </a:pPr>
            <a:r>
              <a:rPr lang="zh-CN" altLang="en-US" sz="5400" b="1" kern="2200" dirty="0">
                <a:solidFill>
                  <a:srgbClr val="C00000"/>
                </a:solidFill>
                <a:latin typeface="华文楷体" panose="02010600040101010101" charset="-122"/>
                <a:ea typeface="华文楷体" panose="02010600040101010101" charset="-122"/>
                <a:cs typeface="Times New Roman" panose="02020603050405020304"/>
              </a:rPr>
              <a:t>认真</a:t>
            </a:r>
            <a:r>
              <a:rPr lang="zh-CN" altLang="zh-CN" sz="5400" b="1" kern="2200" dirty="0">
                <a:solidFill>
                  <a:srgbClr val="C00000"/>
                </a:solidFill>
                <a:latin typeface="华文楷体" panose="02010600040101010101" charset="-122"/>
                <a:ea typeface="华文楷体" panose="02010600040101010101" charset="-122"/>
                <a:cs typeface="Times New Roman" panose="02020603050405020304"/>
              </a:rPr>
              <a:t>参加讲座</a:t>
            </a:r>
            <a:endParaRPr lang="zh-CN" altLang="zh-CN" sz="5400" b="1" kern="2200" dirty="0">
              <a:solidFill>
                <a:srgbClr val="C00000"/>
              </a:solidFill>
              <a:latin typeface="华文楷体" panose="02010600040101010101" charset="-122"/>
              <a:ea typeface="华文楷体" panose="02010600040101010101" charset="-122"/>
              <a:cs typeface="Times New Roman" panose="02020603050405020304"/>
            </a:endParaRPr>
          </a:p>
          <a:p>
            <a:pPr algn="ctr">
              <a:lnSpc>
                <a:spcPct val="150000"/>
              </a:lnSpc>
              <a:spcBef>
                <a:spcPts val="1700"/>
              </a:spcBef>
              <a:spcAft>
                <a:spcPts val="1650"/>
              </a:spcAft>
              <a:tabLst>
                <a:tab pos="2790825" algn="l"/>
              </a:tabLst>
            </a:pPr>
            <a:r>
              <a:rPr lang="zh-CN" altLang="zh-CN" sz="5400" b="1" kern="2200" dirty="0">
                <a:solidFill>
                  <a:srgbClr val="C00000"/>
                </a:solidFill>
                <a:latin typeface="华文楷体" panose="02010600040101010101" charset="-122"/>
                <a:ea typeface="华文楷体" panose="02010600040101010101" charset="-122"/>
                <a:cs typeface="Times New Roman" panose="02020603050405020304"/>
              </a:rPr>
              <a:t>专心做好笔记</a:t>
            </a:r>
            <a:endParaRPr lang="zh-CN" altLang="zh-CN" sz="5400" b="1" kern="2200" dirty="0">
              <a:solidFill>
                <a:srgbClr val="C00000"/>
              </a:solidFill>
              <a:latin typeface="华文楷体" panose="02010600040101010101" charset="-122"/>
              <a:ea typeface="华文楷体" panose="02010600040101010101" charset="-122"/>
              <a:cs typeface="Times New Roman" panose="02020603050405020304"/>
            </a:endParaRPr>
          </a:p>
          <a:p>
            <a:pPr algn="ctr">
              <a:lnSpc>
                <a:spcPct val="150000"/>
              </a:lnSpc>
              <a:spcBef>
                <a:spcPts val="1700"/>
              </a:spcBef>
              <a:spcAft>
                <a:spcPts val="1650"/>
              </a:spcAft>
              <a:tabLst>
                <a:tab pos="2790825" algn="l"/>
              </a:tabLst>
            </a:pPr>
            <a:r>
              <a:rPr lang="zh-CN" altLang="en-US" sz="5400" b="1" kern="2200" dirty="0">
                <a:solidFill>
                  <a:srgbClr val="C00000"/>
                </a:solidFill>
                <a:latin typeface="华文楷体" panose="02010600040101010101" charset="-122"/>
                <a:ea typeface="华文楷体" panose="02010600040101010101" charset="-122"/>
                <a:cs typeface="Times New Roman" panose="02020603050405020304"/>
              </a:rPr>
              <a:t>暑期实现超越</a:t>
            </a:r>
            <a:endParaRPr lang="zh-CN" altLang="en-US" sz="5400" b="1" kern="2200" dirty="0">
              <a:solidFill>
                <a:srgbClr val="C00000"/>
              </a:solidFill>
              <a:latin typeface="华文楷体" panose="02010600040101010101" charset="-122"/>
              <a:ea typeface="华文楷体" panose="02010600040101010101" charset="-122"/>
              <a:cs typeface="Times New Roman" panose="020206030504050203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66836" y="620688"/>
            <a:ext cx="11417796"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试题案例</a:t>
            </a:r>
            <a:r>
              <a:rPr lang="en-US" altLang="zh-CN" sz="2400" b="1" kern="100" dirty="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例</a:t>
            </a:r>
            <a:r>
              <a:rPr lang="en-US" altLang="zh-CN" sz="2400" b="1" kern="100" dirty="0">
                <a:latin typeface="Times New Roman" panose="02020603050405020304"/>
                <a:ea typeface="黑体" panose="02010609060101010101" charset="-122"/>
                <a:cs typeface="Courier New" panose="02070309020205020404"/>
              </a:rPr>
              <a:t>2]</a:t>
            </a:r>
            <a:r>
              <a:rPr lang="zh-CN" altLang="zh-CN" sz="2400" b="1" kern="100" dirty="0">
                <a:latin typeface="Times New Roman" panose="02020603050405020304"/>
                <a:cs typeface="Times New Roman" panose="02020603050405020304"/>
              </a:rPr>
              <a:t>请根据图片中的情况判断下列说法正确的是</a:t>
            </a:r>
            <a:r>
              <a:rPr lang="en-US" altLang="zh-CN" sz="2400" b="1" kern="100" dirty="0">
                <a:latin typeface="Times New Roman" panose="02020603050405020304"/>
                <a:cs typeface="Courier New" panose="02070309020205020404"/>
              </a:rPr>
              <a:t>(</a:t>
            </a:r>
            <a:r>
              <a:rPr lang="zh-CN" altLang="zh-CN" sz="2400" b="1" kern="100" dirty="0">
                <a:latin typeface="Times New Roman" panose="02020603050405020304"/>
                <a:cs typeface="Times New Roman" panose="02020603050405020304"/>
              </a:rPr>
              <a:t>　　</a:t>
            </a:r>
            <a:r>
              <a:rPr lang="en-US" altLang="zh-CN" sz="2400" b="1" kern="100" dirty="0" smtClean="0">
                <a:latin typeface="Times New Roman" panose="02020603050405020304"/>
                <a:cs typeface="Courier New" panose="02070309020205020404"/>
              </a:rPr>
              <a:t>)</a:t>
            </a:r>
            <a:endParaRPr lang="zh-CN" altLang="zh-CN" sz="1050" kern="100" dirty="0">
              <a:latin typeface="宋体" panose="02010600030101010101" pitchFamily="2" charset="-122"/>
              <a:cs typeface="Courier New" panose="02070309020205020404"/>
            </a:endParaRPr>
          </a:p>
        </p:txBody>
      </p:sp>
      <p:pic>
        <p:nvPicPr>
          <p:cNvPr id="11266" name="Picture 2" descr="H8"/>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1926" y="1798914"/>
            <a:ext cx="3174269" cy="148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631724" y="3373065"/>
            <a:ext cx="11192821"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90825" algn="l"/>
              </a:tabLst>
            </a:pPr>
            <a:r>
              <a:rPr lang="zh-CN" altLang="zh-CN" sz="2400" b="1" kern="100" dirty="0">
                <a:latin typeface="Times New Roman" panose="02020603050405020304"/>
                <a:cs typeface="Times New Roman" panose="02020603050405020304"/>
              </a:rPr>
              <a:t>图</a:t>
            </a:r>
            <a:r>
              <a:rPr lang="en-US" altLang="zh-CN" sz="2400" b="1" kern="100" dirty="0">
                <a:latin typeface="Times New Roman" panose="02020603050405020304"/>
                <a:cs typeface="Courier New" panose="02070309020205020404"/>
              </a:rPr>
              <a:t>4</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风可能是向左吹的</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由图中情况可以判断风速大于小红的速度</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小红的头发相对小红是向右运动的</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D.</a:t>
            </a:r>
            <a:r>
              <a:rPr lang="zh-CN" altLang="zh-CN" sz="2400" b="1" kern="100" dirty="0">
                <a:latin typeface="Times New Roman" panose="02020603050405020304"/>
                <a:cs typeface="Times New Roman" panose="02020603050405020304"/>
              </a:rPr>
              <a:t>小红向左运动，风是向右吹的，但无法判断小红的速度与风速的大小</a:t>
            </a:r>
            <a:r>
              <a:rPr lang="zh-CN" altLang="zh-CN" sz="2400" b="1" kern="100" dirty="0" smtClean="0">
                <a:latin typeface="Times New Roman" panose="02020603050405020304"/>
                <a:cs typeface="Times New Roman" panose="02020603050405020304"/>
              </a:rPr>
              <a:t>关系</a:t>
            </a:r>
            <a:endParaRPr lang="zh-CN" altLang="zh-CN" sz="1050" kern="100" dirty="0">
              <a:latin typeface="宋体" panose="02010600030101010101" pitchFamily="2" charset="-122"/>
              <a:cs typeface="Courier New" panose="02070309020205020404"/>
            </a:endParaRPr>
          </a:p>
        </p:txBody>
      </p:sp>
      <p:sp>
        <p:nvSpPr>
          <p:cNvPr id="2" name="矩形 1"/>
          <p:cNvSpPr>
            <a:spLocks noChangeArrowheads="1"/>
          </p:cNvSpPr>
          <p:nvPr/>
        </p:nvSpPr>
        <p:spPr bwMode="auto">
          <a:xfrm>
            <a:off x="6887845" y="1153795"/>
            <a:ext cx="90043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just">
              <a:lnSpc>
                <a:spcPct val="150000"/>
              </a:lnSpc>
              <a:spcAft>
                <a:spcPts val="0"/>
              </a:spcAft>
              <a:tabLst>
                <a:tab pos="2790825" algn="l"/>
              </a:tabLst>
            </a:pPr>
            <a:r>
              <a:rPr lang="zh-CN" altLang="zh-CN" sz="2400" b="1" kern="100" dirty="0">
                <a:solidFill>
                  <a:srgbClr val="FF0000"/>
                </a:solidFill>
                <a:latin typeface="Times New Roman" panose="02020603050405020304"/>
                <a:cs typeface="Times New Roman" panose="02020603050405020304"/>
              </a:rPr>
              <a:t>　</a:t>
            </a:r>
            <a:r>
              <a:rPr lang="en-US" altLang="zh-CN" sz="2400" b="1" kern="100" dirty="0" smtClean="0">
                <a:solidFill>
                  <a:srgbClr val="FF0000"/>
                </a:solidFill>
                <a:latin typeface="Times New Roman" panose="02020603050405020304"/>
                <a:cs typeface="Courier New" panose="02070309020205020404"/>
              </a:rPr>
              <a:t>D</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263352" y="692696"/>
            <a:ext cx="11417796"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探究归纳</a:t>
            </a: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黑体" panose="02010609060101010101" charset="-122"/>
                <a:cs typeface="Times New Roman" panose="02020603050405020304"/>
              </a:rPr>
              <a:t>参考系的选取原则</a:t>
            </a:r>
            <a:r>
              <a:rPr lang="zh-CN" altLang="zh-CN" sz="2400" b="1" kern="100" dirty="0">
                <a:latin typeface="Times New Roman" panose="02020603050405020304"/>
                <a:cs typeface="Times New Roman" panose="02020603050405020304"/>
              </a:rPr>
              <a:t>：以观测方便和使运动的描述尽可能简单为原则。研究地面上物体的运动时，常选地面或相对于地面静止的物体作为参考系。</a:t>
            </a:r>
            <a:endParaRPr lang="zh-CN" altLang="zh-CN" sz="1050" kern="100" dirty="0">
              <a:latin typeface="宋体" panose="02010600030101010101" pitchFamily="2" charset="-122"/>
              <a:cs typeface="Courier New" panose="02070309020205020404"/>
            </a:endParaRPr>
          </a:p>
          <a:p>
            <a:pPr marL="252095" indent="-457200">
              <a:lnSpc>
                <a:spcPct val="150000"/>
              </a:lnSpc>
            </a:pPr>
            <a:r>
              <a:rPr lang="en-US" altLang="zh-CN" sz="2400" b="1" kern="100" dirty="0">
                <a:latin typeface="Times New Roman" panose="02020603050405020304"/>
              </a:rPr>
              <a:t>2.</a:t>
            </a:r>
            <a:r>
              <a:rPr lang="zh-CN" altLang="zh-CN" sz="2400" b="1" kern="100" dirty="0">
                <a:latin typeface="Times New Roman" panose="02020603050405020304"/>
                <a:ea typeface="黑体" panose="02010609060101010101" charset="-122"/>
                <a:cs typeface="Times New Roman" panose="02020603050405020304"/>
              </a:rPr>
              <a:t>参考系的四性</a:t>
            </a:r>
            <a:endParaRPr lang="zh-CN" altLang="zh-CN" sz="1050" kern="100" dirty="0">
              <a:latin typeface="宋体" panose="02010600030101010101" pitchFamily="2" charset="-122"/>
              <a:cs typeface="Courier New" panose="02070309020205020404"/>
            </a:endParaRPr>
          </a:p>
        </p:txBody>
      </p:sp>
      <p:graphicFrame>
        <p:nvGraphicFramePr>
          <p:cNvPr id="2" name="表格 1"/>
          <p:cNvGraphicFramePr>
            <a:graphicFrameLocks noGrp="1"/>
          </p:cNvGraphicFramePr>
          <p:nvPr/>
        </p:nvGraphicFramePr>
        <p:xfrm>
          <a:off x="591916" y="3002945"/>
          <a:ext cx="11089232" cy="3024340"/>
        </p:xfrm>
        <a:graphic>
          <a:graphicData uri="http://schemas.openxmlformats.org/drawingml/2006/table">
            <a:tbl>
              <a:tblPr/>
              <a:tblGrid>
                <a:gridCol w="1558141"/>
                <a:gridCol w="9531091"/>
              </a:tblGrid>
              <a:tr h="756085">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标准性</a:t>
                      </a:r>
                      <a:endParaRPr lang="zh-CN" sz="2400" kern="100">
                        <a:effectLst/>
                        <a:latin typeface="宋体" panose="02010600030101010101" pitchFamily="2" charset="-122"/>
                        <a:cs typeface="Courier New" panose="02070309020205020404"/>
                      </a:endParaRPr>
                    </a:p>
                  </a:txBody>
                  <a:tcPr marL="45326" marR="453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a:effectLst/>
                          <a:latin typeface="Times New Roman" panose="02020603050405020304"/>
                          <a:cs typeface="Times New Roman" panose="02020603050405020304"/>
                        </a:rPr>
                        <a:t>做参考系的物体都假定不动，被研究的物体都以参考系为标准</a:t>
                      </a:r>
                      <a:endParaRPr lang="zh-CN" sz="2400" kern="100">
                        <a:effectLst/>
                        <a:latin typeface="宋体" panose="02010600030101010101" pitchFamily="2" charset="-122"/>
                        <a:cs typeface="Courier New" panose="02070309020205020404"/>
                      </a:endParaRPr>
                    </a:p>
                  </a:txBody>
                  <a:tcPr marL="45326" marR="453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6085">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任意性</a:t>
                      </a:r>
                      <a:endParaRPr lang="zh-CN" sz="2400" kern="100">
                        <a:effectLst/>
                        <a:latin typeface="宋体" panose="02010600030101010101" pitchFamily="2" charset="-122"/>
                        <a:cs typeface="Courier New" panose="02070309020205020404"/>
                      </a:endParaRPr>
                    </a:p>
                  </a:txBody>
                  <a:tcPr marL="45326" marR="453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参考系的选取是任意的，任何物体都可以做参考系</a:t>
                      </a:r>
                      <a:endParaRPr lang="zh-CN" sz="2400" kern="100">
                        <a:effectLst/>
                        <a:latin typeface="宋体" panose="02010600030101010101" pitchFamily="2" charset="-122"/>
                        <a:cs typeface="Courier New" panose="02070309020205020404"/>
                      </a:endParaRPr>
                    </a:p>
                  </a:txBody>
                  <a:tcPr marL="45326" marR="453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6085">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统一性</a:t>
                      </a:r>
                      <a:endParaRPr lang="zh-CN" sz="2400" kern="100">
                        <a:effectLst/>
                        <a:latin typeface="宋体" panose="02010600030101010101" pitchFamily="2" charset="-122"/>
                        <a:cs typeface="Courier New" panose="02070309020205020404"/>
                      </a:endParaRPr>
                    </a:p>
                  </a:txBody>
                  <a:tcPr marL="45326" marR="453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dirty="0">
                          <a:effectLst/>
                          <a:latin typeface="Times New Roman" panose="02020603050405020304"/>
                          <a:cs typeface="Times New Roman" panose="02020603050405020304"/>
                        </a:rPr>
                        <a:t>比较不同物体的运动应选择同一个参考系</a:t>
                      </a:r>
                      <a:endParaRPr lang="zh-CN" sz="2400" kern="100" dirty="0">
                        <a:effectLst/>
                        <a:latin typeface="宋体" panose="02010600030101010101" pitchFamily="2" charset="-122"/>
                        <a:cs typeface="Courier New" panose="02070309020205020404"/>
                      </a:endParaRPr>
                    </a:p>
                  </a:txBody>
                  <a:tcPr marL="45326" marR="453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6085">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相对性</a:t>
                      </a:r>
                      <a:endParaRPr lang="zh-CN" sz="2400" kern="100">
                        <a:effectLst/>
                        <a:latin typeface="宋体" panose="02010600030101010101" pitchFamily="2" charset="-122"/>
                        <a:cs typeface="Courier New" panose="02070309020205020404"/>
                      </a:endParaRPr>
                    </a:p>
                  </a:txBody>
                  <a:tcPr marL="45326" marR="453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dirty="0">
                          <a:effectLst/>
                          <a:latin typeface="Times New Roman" panose="02020603050405020304"/>
                          <a:cs typeface="Times New Roman" panose="02020603050405020304"/>
                        </a:rPr>
                        <a:t>对于同一个物体，选择不同的参考系，观察结果可能会有所不同</a:t>
                      </a:r>
                      <a:endParaRPr lang="zh-CN" sz="2400" kern="100" dirty="0">
                        <a:effectLst/>
                        <a:latin typeface="宋体" panose="02010600030101010101" pitchFamily="2" charset="-122"/>
                        <a:cs typeface="Courier New" panose="02070309020205020404"/>
                      </a:endParaRPr>
                    </a:p>
                  </a:txBody>
                  <a:tcPr marL="45326" marR="453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66836" y="1126669"/>
            <a:ext cx="11417796"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三、坐标系</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观图助学</a:t>
            </a:r>
            <a:r>
              <a:rPr lang="en-US" altLang="zh-CN" sz="2400" b="1" kern="100" dirty="0" smtClean="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p:txBody>
      </p:sp>
      <p:pic>
        <p:nvPicPr>
          <p:cNvPr id="6146" name="Picture 2" descr="+5"/>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2979" y="2278000"/>
            <a:ext cx="3783459" cy="201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366836" y="4388911"/>
            <a:ext cx="1141779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黑体" panose="02010609060101010101" charset="-122"/>
                <a:cs typeface="Times New Roman" panose="02020603050405020304"/>
              </a:rPr>
              <a:t>建立目的</a:t>
            </a:r>
            <a:r>
              <a:rPr lang="zh-CN" altLang="zh-CN" sz="2400" b="1" kern="100" dirty="0">
                <a:latin typeface="Times New Roman" panose="02020603050405020304"/>
                <a:cs typeface="Times New Roman" panose="02020603050405020304"/>
              </a:rPr>
              <a:t>：为了定量描述物体的位置</a:t>
            </a:r>
            <a:r>
              <a:rPr lang="zh-CN" altLang="zh-CN" sz="2400" b="1" kern="100" dirty="0" smtClean="0">
                <a:latin typeface="Times New Roman" panose="02020603050405020304"/>
                <a:cs typeface="Times New Roman" panose="02020603050405020304"/>
              </a:rPr>
              <a:t>及</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黑体" panose="02010609060101010101" charset="-122"/>
                <a:cs typeface="Times New Roman" panose="02020603050405020304"/>
              </a:rPr>
              <a:t>坐标系的三要素</a:t>
            </a:r>
            <a:r>
              <a:rPr lang="zh-CN" altLang="zh-CN" sz="2400" b="1" kern="100" dirty="0" smtClean="0">
                <a:latin typeface="Times New Roman" panose="02020603050405020304"/>
                <a:cs typeface="Times New Roman" panose="02020603050405020304"/>
              </a:rPr>
              <a:t>：</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和</a:t>
            </a:r>
            <a:r>
              <a:rPr lang="zh-CN" altLang="zh-CN" sz="2400" b="1" kern="100" dirty="0">
                <a:latin typeface="Times New Roman" panose="02020603050405020304"/>
                <a:cs typeface="Times New Roman" panose="02020603050405020304"/>
              </a:rPr>
              <a:t>单位长度</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
        <p:nvSpPr>
          <p:cNvPr id="5" name="矩形 4"/>
          <p:cNvSpPr/>
          <p:nvPr/>
        </p:nvSpPr>
        <p:spPr>
          <a:xfrm>
            <a:off x="6168008" y="4437112"/>
            <a:ext cx="1422184" cy="461665"/>
          </a:xfrm>
          <a:prstGeom prst="rect">
            <a:avLst/>
          </a:prstGeom>
        </p:spPr>
        <p:txBody>
          <a:bodyPr wrap="none">
            <a:spAutoFit/>
          </a:bodyPr>
          <a:lstStyle/>
          <a:p>
            <a:r>
              <a:rPr lang="zh-CN" altLang="zh-CN" sz="2400" b="1">
                <a:solidFill>
                  <a:srgbClr val="FF0000"/>
                </a:solidFill>
                <a:latin typeface="Times New Roman" panose="02020603050405020304"/>
                <a:cs typeface="Times New Roman" panose="02020603050405020304"/>
              </a:rPr>
              <a:t>位置变化</a:t>
            </a:r>
            <a:endParaRPr lang="zh-CN" altLang="en-US" sz="2400" dirty="0"/>
          </a:p>
        </p:txBody>
      </p:sp>
      <p:sp>
        <p:nvSpPr>
          <p:cNvPr id="6" name="矩形 5"/>
          <p:cNvSpPr/>
          <p:nvPr/>
        </p:nvSpPr>
        <p:spPr>
          <a:xfrm>
            <a:off x="3276351" y="5013176"/>
            <a:ext cx="803425" cy="461665"/>
          </a:xfrm>
          <a:prstGeom prst="rect">
            <a:avLst/>
          </a:prstGeom>
        </p:spPr>
        <p:txBody>
          <a:bodyPr wrap="none">
            <a:spAutoFit/>
          </a:bodyPr>
          <a:lstStyle/>
          <a:p>
            <a:r>
              <a:rPr lang="zh-CN" altLang="zh-CN" sz="2400" b="1">
                <a:solidFill>
                  <a:srgbClr val="FF0000"/>
                </a:solidFill>
                <a:latin typeface="Times New Roman" panose="02020603050405020304"/>
                <a:cs typeface="Times New Roman" panose="02020603050405020304"/>
              </a:rPr>
              <a:t>原点</a:t>
            </a:r>
            <a:endParaRPr lang="zh-CN" altLang="en-US" sz="2400" dirty="0"/>
          </a:p>
        </p:txBody>
      </p:sp>
      <p:sp>
        <p:nvSpPr>
          <p:cNvPr id="7" name="矩形 6"/>
          <p:cNvSpPr/>
          <p:nvPr/>
        </p:nvSpPr>
        <p:spPr>
          <a:xfrm>
            <a:off x="5055203" y="5013176"/>
            <a:ext cx="1112805" cy="461665"/>
          </a:xfrm>
          <a:prstGeom prst="rect">
            <a:avLst/>
          </a:prstGeom>
        </p:spPr>
        <p:txBody>
          <a:bodyPr wrap="none">
            <a:spAutoFit/>
          </a:bodyPr>
          <a:lstStyle/>
          <a:p>
            <a:r>
              <a:rPr lang="zh-CN" altLang="zh-CN" sz="2400" b="1">
                <a:solidFill>
                  <a:srgbClr val="FF0000"/>
                </a:solidFill>
                <a:latin typeface="Times New Roman" panose="02020603050405020304"/>
                <a:cs typeface="Times New Roman" panose="02020603050405020304"/>
              </a:rPr>
              <a:t>正方向</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66836" y="1052736"/>
            <a:ext cx="11417796"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探究归纳</a:t>
            </a: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将物体抽象为质点，确定参考系，建立坐标系，都是为了更好地描述物体的位置和运动。可以用下面的流程图来表示</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graphicFrame>
        <p:nvGraphicFramePr>
          <p:cNvPr id="2" name="对象 1"/>
          <p:cNvGraphicFramePr>
            <a:graphicFrameLocks noChangeAspect="1"/>
          </p:cNvGraphicFramePr>
          <p:nvPr/>
        </p:nvGraphicFramePr>
        <p:xfrm>
          <a:off x="767408" y="2798787"/>
          <a:ext cx="6645275" cy="3438525"/>
        </p:xfrm>
        <a:graphic>
          <a:graphicData uri="http://schemas.openxmlformats.org/presentationml/2006/ole">
            <mc:AlternateContent xmlns:mc="http://schemas.openxmlformats.org/markup-compatibility/2006">
              <mc:Choice xmlns:v="urn:schemas-microsoft-com:vml" Requires="v">
                <p:oleObj spid="_x0000_s16386" name="文档" r:id="rId1" imgW="6760845" imgH="3486785" progId="Word.Document.12">
                  <p:embed/>
                </p:oleObj>
              </mc:Choice>
              <mc:Fallback>
                <p:oleObj name="文档" r:id="rId1" imgW="6760845" imgH="3486785" progId="Word.Document.12">
                  <p:embed/>
                  <p:pic>
                    <p:nvPicPr>
                      <p:cNvPr id="0" name="图片 16385"/>
                      <p:cNvPicPr/>
                      <p:nvPr/>
                    </p:nvPicPr>
                    <p:blipFill>
                      <a:blip r:embed="rId2"/>
                      <a:stretch>
                        <a:fillRect/>
                      </a:stretch>
                    </p:blipFill>
                    <p:spPr>
                      <a:xfrm>
                        <a:off x="767408" y="2798787"/>
                        <a:ext cx="6645275" cy="34385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66836" y="476672"/>
            <a:ext cx="11417796"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00655" algn="l"/>
              </a:tabLst>
            </a:pPr>
            <a:r>
              <a:rPr lang="en-US" altLang="zh-CN" sz="2400" b="1" kern="100" dirty="0">
                <a:latin typeface="Times New Roman" panose="02020603050405020304"/>
              </a:rPr>
              <a:t>2.</a:t>
            </a:r>
            <a:r>
              <a:rPr lang="zh-CN" altLang="zh-CN" sz="2400" b="1" kern="100" dirty="0">
                <a:latin typeface="Times New Roman" panose="02020603050405020304"/>
                <a:ea typeface="黑体" panose="02010609060101010101" charset="-122"/>
                <a:cs typeface="Times New Roman" panose="02020603050405020304"/>
              </a:rPr>
              <a:t>坐标系的种类与特点</a:t>
            </a:r>
            <a:endParaRPr lang="zh-CN" altLang="zh-CN" sz="1050" kern="100" dirty="0">
              <a:latin typeface="宋体" panose="02010600030101010101" pitchFamily="2" charset="-122"/>
              <a:cs typeface="Courier New" panose="02070309020205020404"/>
            </a:endParaRPr>
          </a:p>
        </p:txBody>
      </p:sp>
      <p:graphicFrame>
        <p:nvGraphicFramePr>
          <p:cNvPr id="2" name="表格 1"/>
          <p:cNvGraphicFramePr>
            <a:graphicFrameLocks noGrp="1"/>
          </p:cNvGraphicFramePr>
          <p:nvPr/>
        </p:nvGraphicFramePr>
        <p:xfrm>
          <a:off x="551384" y="1124744"/>
          <a:ext cx="10873208" cy="5278279"/>
        </p:xfrm>
        <a:graphic>
          <a:graphicData uri="http://schemas.openxmlformats.org/drawingml/2006/table">
            <a:tbl>
              <a:tblPr/>
              <a:tblGrid>
                <a:gridCol w="1440160"/>
                <a:gridCol w="3996444"/>
                <a:gridCol w="2718302"/>
                <a:gridCol w="2718302"/>
              </a:tblGrid>
              <a:tr h="633889">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种类</a:t>
                      </a:r>
                      <a:endParaRPr lang="zh-CN" sz="2400" kern="10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对运动的描述</a:t>
                      </a:r>
                      <a:endParaRPr lang="zh-CN" sz="2400" kern="10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坐标系的建立</a:t>
                      </a:r>
                      <a:endParaRPr lang="zh-CN" sz="2400" kern="10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举例</a:t>
                      </a:r>
                      <a:endParaRPr lang="zh-CN" sz="2400" kern="10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1666">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一维坐标系</a:t>
                      </a:r>
                      <a:r>
                        <a:rPr lang="en-US" sz="2400" b="1" kern="100">
                          <a:effectLst/>
                          <a:latin typeface="Times New Roman" panose="02020603050405020304"/>
                          <a:cs typeface="Courier New" panose="02070309020205020404"/>
                        </a:rPr>
                        <a:t>(</a:t>
                      </a:r>
                      <a:r>
                        <a:rPr lang="zh-CN" sz="2400" b="1" kern="100">
                          <a:effectLst/>
                          <a:latin typeface="Times New Roman" panose="02020603050405020304"/>
                          <a:cs typeface="Times New Roman" panose="02020603050405020304"/>
                        </a:rPr>
                        <a:t>直线坐标系</a:t>
                      </a:r>
                      <a:r>
                        <a:rPr lang="en-US" sz="2400" b="1" kern="100">
                          <a:effectLst/>
                          <a:latin typeface="Times New Roman" panose="02020603050405020304"/>
                          <a:cs typeface="Courier New" panose="02070309020205020404"/>
                        </a:rPr>
                        <a:t>)</a:t>
                      </a:r>
                      <a:endParaRPr lang="zh-CN" sz="2400" kern="10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dirty="0">
                          <a:effectLst/>
                          <a:latin typeface="Times New Roman" panose="02020603050405020304"/>
                          <a:cs typeface="Times New Roman" panose="02020603050405020304"/>
                        </a:rPr>
                        <a:t>物体沿直线运动，如汽车沿直线</a:t>
                      </a:r>
                      <a:r>
                        <a:rPr lang="zh-CN" sz="2400" b="1" kern="100" dirty="0" smtClean="0">
                          <a:effectLst/>
                          <a:latin typeface="Times New Roman" panose="02020603050405020304"/>
                          <a:cs typeface="Times New Roman" panose="02020603050405020304"/>
                        </a:rPr>
                        <a:t>行驶</a:t>
                      </a:r>
                      <a:endParaRPr lang="en-US" altLang="zh-CN" sz="2400" b="1" kern="100" dirty="0" smtClean="0">
                        <a:effectLst/>
                        <a:latin typeface="Times New Roman" panose="02020603050405020304"/>
                        <a:cs typeface="Times New Roman" panose="02020603050405020304"/>
                      </a:endParaRPr>
                    </a:p>
                    <a:p>
                      <a:pPr algn="just">
                        <a:lnSpc>
                          <a:spcPct val="150000"/>
                        </a:lnSpc>
                        <a:spcAft>
                          <a:spcPts val="0"/>
                        </a:spcAft>
                        <a:tabLst>
                          <a:tab pos="2790825" algn="l"/>
                        </a:tabLst>
                      </a:pPr>
                      <a:endParaRPr lang="en-US" altLang="zh-CN" sz="2400" b="1" kern="100" dirty="0" smtClean="0">
                        <a:effectLst/>
                        <a:latin typeface="Times New Roman" panose="02020603050405020304"/>
                        <a:cs typeface="Times New Roman" panose="02020603050405020304"/>
                      </a:endParaRPr>
                    </a:p>
                    <a:p>
                      <a:pPr algn="just">
                        <a:lnSpc>
                          <a:spcPct val="150000"/>
                        </a:lnSpc>
                        <a:spcAft>
                          <a:spcPts val="0"/>
                        </a:spcAft>
                        <a:tabLst>
                          <a:tab pos="2790825" algn="l"/>
                        </a:tabLst>
                      </a:pPr>
                      <a:endParaRPr lang="zh-CN" sz="2400" kern="100" dirty="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a:effectLst/>
                          <a:latin typeface="Times New Roman" panose="02020603050405020304"/>
                          <a:cs typeface="Times New Roman" panose="02020603050405020304"/>
                        </a:rPr>
                        <a:t>以这条直线为</a:t>
                      </a:r>
                      <a:r>
                        <a:rPr lang="en-US" sz="2400" b="1" i="1" kern="100">
                          <a:effectLst/>
                          <a:latin typeface="Times New Roman" panose="02020603050405020304"/>
                          <a:cs typeface="Courier New" panose="02070309020205020404"/>
                        </a:rPr>
                        <a:t>x</a:t>
                      </a:r>
                      <a:r>
                        <a:rPr lang="zh-CN" sz="2400" b="1" kern="100">
                          <a:effectLst/>
                          <a:latin typeface="Times New Roman" panose="02020603050405020304"/>
                          <a:cs typeface="Times New Roman" panose="02020603050405020304"/>
                        </a:rPr>
                        <a:t>轴，在直线上规定原点、正方向和标度</a:t>
                      </a:r>
                      <a:endParaRPr lang="zh-CN" sz="2400" kern="10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endParaRPr lang="zh-CN" sz="2400" kern="10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400" b="1" i="1" kern="100">
                          <a:effectLst/>
                          <a:latin typeface="Times New Roman" panose="02020603050405020304"/>
                          <a:cs typeface="Courier New" panose="02070309020205020404"/>
                        </a:rPr>
                        <a:t>M</a:t>
                      </a:r>
                      <a:r>
                        <a:rPr lang="zh-CN" sz="2400" b="1" kern="100">
                          <a:effectLst/>
                          <a:latin typeface="Times New Roman" panose="02020603050405020304"/>
                          <a:cs typeface="Times New Roman" panose="02020603050405020304"/>
                        </a:rPr>
                        <a:t>点位置坐标为</a:t>
                      </a:r>
                      <a:r>
                        <a:rPr lang="en-US" sz="2400" b="1" i="1" kern="100">
                          <a:effectLst/>
                          <a:latin typeface="Times New Roman" panose="02020603050405020304"/>
                          <a:cs typeface="Courier New" panose="02070309020205020404"/>
                        </a:rPr>
                        <a:t>x</a:t>
                      </a:r>
                      <a:r>
                        <a:rPr lang="zh-CN" sz="2400" b="1" kern="100">
                          <a:effectLst/>
                          <a:latin typeface="Times New Roman" panose="02020603050405020304"/>
                          <a:cs typeface="Times New Roman" panose="02020603050405020304"/>
                        </a:rPr>
                        <a:t>＝</a:t>
                      </a:r>
                      <a:r>
                        <a:rPr lang="en-US" sz="2400" b="1" kern="100">
                          <a:effectLst/>
                          <a:latin typeface="Times New Roman" panose="02020603050405020304"/>
                          <a:cs typeface="Courier New" panose="02070309020205020404"/>
                        </a:rPr>
                        <a:t>2 m</a:t>
                      </a:r>
                      <a:endParaRPr lang="zh-CN" sz="2400" kern="10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5555">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二维坐标系</a:t>
                      </a:r>
                      <a:r>
                        <a:rPr lang="en-US" sz="2400" b="1" kern="100">
                          <a:effectLst/>
                          <a:latin typeface="Times New Roman" panose="02020603050405020304"/>
                          <a:cs typeface="Courier New" panose="02070309020205020404"/>
                        </a:rPr>
                        <a:t>(</a:t>
                      </a:r>
                      <a:r>
                        <a:rPr lang="zh-CN" sz="2400" b="1" kern="100">
                          <a:effectLst/>
                          <a:latin typeface="Times New Roman" panose="02020603050405020304"/>
                          <a:cs typeface="Times New Roman" panose="02020603050405020304"/>
                        </a:rPr>
                        <a:t>平面直角坐标系</a:t>
                      </a:r>
                      <a:r>
                        <a:rPr lang="en-US" sz="2400" b="1" kern="100">
                          <a:effectLst/>
                          <a:latin typeface="Times New Roman" panose="02020603050405020304"/>
                          <a:cs typeface="Courier New" panose="02070309020205020404"/>
                        </a:rPr>
                        <a:t>)</a:t>
                      </a:r>
                      <a:endParaRPr lang="zh-CN" sz="2400" kern="10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dirty="0">
                          <a:effectLst/>
                          <a:latin typeface="Times New Roman" panose="02020603050405020304"/>
                          <a:cs typeface="Times New Roman" panose="02020603050405020304"/>
                        </a:rPr>
                        <a:t>物体在某一平面内做曲线运动，如汽车</a:t>
                      </a:r>
                      <a:r>
                        <a:rPr lang="zh-CN" sz="2400" b="1" kern="100" dirty="0" smtClean="0">
                          <a:effectLst/>
                          <a:latin typeface="Times New Roman" panose="02020603050405020304"/>
                          <a:cs typeface="Times New Roman" panose="02020603050405020304"/>
                        </a:rPr>
                        <a:t>转弯</a:t>
                      </a:r>
                      <a:endParaRPr lang="en-US" altLang="zh-CN" sz="2400" b="1" kern="100" dirty="0" smtClean="0">
                        <a:effectLst/>
                        <a:latin typeface="Times New Roman" panose="02020603050405020304"/>
                        <a:cs typeface="Times New Roman" panose="02020603050405020304"/>
                      </a:endParaRPr>
                    </a:p>
                    <a:p>
                      <a:pPr algn="just">
                        <a:lnSpc>
                          <a:spcPct val="150000"/>
                        </a:lnSpc>
                        <a:spcAft>
                          <a:spcPts val="0"/>
                        </a:spcAft>
                        <a:tabLst>
                          <a:tab pos="2790825" algn="l"/>
                        </a:tabLst>
                      </a:pPr>
                      <a:endParaRPr lang="en-US" altLang="zh-CN" sz="2400" b="1" kern="100" dirty="0" smtClean="0">
                        <a:effectLst/>
                        <a:latin typeface="Times New Roman" panose="02020603050405020304"/>
                        <a:cs typeface="Times New Roman" panose="02020603050405020304"/>
                      </a:endParaRPr>
                    </a:p>
                    <a:p>
                      <a:pPr algn="just">
                        <a:lnSpc>
                          <a:spcPct val="150000"/>
                        </a:lnSpc>
                        <a:spcAft>
                          <a:spcPts val="0"/>
                        </a:spcAft>
                        <a:tabLst>
                          <a:tab pos="2790825" algn="l"/>
                        </a:tabLst>
                      </a:pPr>
                      <a:endParaRPr lang="zh-CN" sz="2400" kern="100" dirty="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dirty="0">
                          <a:effectLst/>
                          <a:latin typeface="Times New Roman" panose="02020603050405020304"/>
                          <a:cs typeface="Times New Roman" panose="02020603050405020304"/>
                        </a:rPr>
                        <a:t>以两条互相垂直的直线为</a:t>
                      </a:r>
                      <a:r>
                        <a:rPr lang="en-US" sz="2400" b="1" i="1" kern="100" dirty="0">
                          <a:effectLst/>
                          <a:latin typeface="Times New Roman" panose="02020603050405020304"/>
                          <a:cs typeface="Courier New" panose="02070309020205020404"/>
                        </a:rPr>
                        <a:t>x</a:t>
                      </a:r>
                      <a:r>
                        <a:rPr lang="zh-CN" sz="2400" b="1" kern="100" dirty="0">
                          <a:effectLst/>
                          <a:latin typeface="Times New Roman" panose="02020603050405020304"/>
                          <a:cs typeface="Times New Roman" panose="02020603050405020304"/>
                        </a:rPr>
                        <a:t>轴、</a:t>
                      </a:r>
                      <a:r>
                        <a:rPr lang="en-US" sz="2400" b="1" i="1" kern="100" dirty="0">
                          <a:effectLst/>
                          <a:latin typeface="Times New Roman" panose="02020603050405020304"/>
                          <a:cs typeface="Courier New" panose="02070309020205020404"/>
                        </a:rPr>
                        <a:t>y</a:t>
                      </a:r>
                      <a:r>
                        <a:rPr lang="zh-CN" sz="2400" b="1" kern="100" dirty="0">
                          <a:effectLst/>
                          <a:latin typeface="Times New Roman" panose="02020603050405020304"/>
                          <a:cs typeface="Times New Roman" panose="02020603050405020304"/>
                        </a:rPr>
                        <a:t>轴，交点为原点，规定正方向和标度</a:t>
                      </a:r>
                      <a:endParaRPr lang="zh-CN" sz="2400" kern="100" dirty="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endParaRPr lang="zh-CN" sz="2400" kern="100" dirty="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400" b="1" i="1" kern="100" dirty="0">
                          <a:effectLst/>
                          <a:latin typeface="Times New Roman" panose="02020603050405020304"/>
                          <a:cs typeface="Courier New" panose="02070309020205020404"/>
                        </a:rPr>
                        <a:t>N</a:t>
                      </a:r>
                      <a:r>
                        <a:rPr lang="zh-CN" sz="2400" b="1" kern="100" dirty="0">
                          <a:effectLst/>
                          <a:latin typeface="Times New Roman" panose="02020603050405020304"/>
                          <a:cs typeface="Times New Roman" panose="02020603050405020304"/>
                        </a:rPr>
                        <a:t>点位置坐标为</a:t>
                      </a:r>
                      <a:r>
                        <a:rPr lang="en-US" sz="2400" b="1" i="1" kern="100" dirty="0">
                          <a:effectLst/>
                          <a:latin typeface="Times New Roman" panose="02020603050405020304"/>
                          <a:cs typeface="Courier New" panose="02070309020205020404"/>
                        </a:rPr>
                        <a:t>x</a:t>
                      </a:r>
                      <a:r>
                        <a:rPr lang="zh-CN" sz="2400" b="1" kern="100" dirty="0">
                          <a:effectLst/>
                          <a:latin typeface="Times New Roman" panose="02020603050405020304"/>
                          <a:cs typeface="Times New Roman" panose="02020603050405020304"/>
                        </a:rPr>
                        <a:t>＝</a:t>
                      </a:r>
                      <a:r>
                        <a:rPr lang="en-US" sz="2400" b="1" kern="100" dirty="0">
                          <a:effectLst/>
                          <a:latin typeface="Times New Roman" panose="02020603050405020304"/>
                          <a:cs typeface="Courier New" panose="02070309020205020404"/>
                        </a:rPr>
                        <a:t>3 m</a:t>
                      </a:r>
                      <a:r>
                        <a:rPr lang="zh-CN" sz="2400" b="1" kern="100" dirty="0">
                          <a:effectLst/>
                          <a:latin typeface="Times New Roman" panose="02020603050405020304"/>
                          <a:cs typeface="Times New Roman" panose="02020603050405020304"/>
                        </a:rPr>
                        <a:t>，</a:t>
                      </a:r>
                      <a:r>
                        <a:rPr lang="en-US" sz="2400" b="1" i="1" kern="100" dirty="0">
                          <a:effectLst/>
                          <a:latin typeface="Times New Roman" panose="02020603050405020304"/>
                          <a:cs typeface="Courier New" panose="02070309020205020404"/>
                        </a:rPr>
                        <a:t>y</a:t>
                      </a:r>
                      <a:r>
                        <a:rPr lang="zh-CN" sz="2400" b="1" kern="100" dirty="0">
                          <a:effectLst/>
                          <a:latin typeface="Times New Roman" panose="02020603050405020304"/>
                          <a:cs typeface="Times New Roman" panose="02020603050405020304"/>
                        </a:rPr>
                        <a:t>＝</a:t>
                      </a:r>
                      <a:r>
                        <a:rPr lang="en-US" sz="2400" b="1" kern="100" dirty="0">
                          <a:effectLst/>
                          <a:latin typeface="Times New Roman" panose="02020603050405020304"/>
                          <a:cs typeface="Courier New" panose="02070309020205020404"/>
                        </a:rPr>
                        <a:t>4 m</a:t>
                      </a:r>
                      <a:endParaRPr lang="zh-CN" sz="2400" kern="100" dirty="0">
                        <a:effectLst/>
                        <a:latin typeface="宋体" panose="02010600030101010101" pitchFamily="2" charset="-122"/>
                        <a:cs typeface="Courier New" panose="02070309020205020404"/>
                      </a:endParaRPr>
                    </a:p>
                  </a:txBody>
                  <a:tcPr marL="33995" marR="33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5364" name="Picture 4" descr="E:\陈红\2019课件\创新设计 课堂讲义 物理 必修1 人教版（老教材新标准）\不用\WL7.TIF"/>
          <p:cNvPicPr>
            <a:picLocks noChangeAspect="1" noChangeArrowheads="1"/>
          </p:cNvPicPr>
          <p:nvPr/>
        </p:nvPicPr>
        <p:blipFill>
          <a:blip r:embed="rId1" r:link="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5600" y="2999807"/>
            <a:ext cx="2640498" cy="5787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363" name="Picture 3" descr="E:\陈红\2019课件\创新设计 课堂讲义 物理 必修1 人教版（老教材新标准）\不用\WL8.TIF"/>
          <p:cNvPicPr>
            <a:picLocks noChangeAspect="1" noChangeArrowheads="1"/>
          </p:cNvPicPr>
          <p:nvPr/>
        </p:nvPicPr>
        <p:blipFill>
          <a:blip r:embed="rId3" r:link="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58652" y="1956849"/>
            <a:ext cx="1317868" cy="46403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362" name="Picture 2" descr="E:\陈红\2019课件\创新设计 课堂讲义 物理 必修1 人教版（老教材新标准）\不用\WL9.TIF"/>
          <p:cNvPicPr>
            <a:picLocks noChangeAspect="1" noChangeArrowheads="1"/>
          </p:cNvPicPr>
          <p:nvPr/>
        </p:nvPicPr>
        <p:blipFill>
          <a:blip r:embed="rId5" r:link="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17894" y="5229200"/>
            <a:ext cx="1354993" cy="7981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361" name="Picture 1" descr="E:\陈红\2019课件\创新设计 课堂讲义 物理 必修1 人教版（老教材新标准）\不用\WL10.TIF"/>
          <p:cNvPicPr>
            <a:picLocks noChangeAspect="1" noChangeArrowheads="1"/>
          </p:cNvPicPr>
          <p:nvPr/>
        </p:nvPicPr>
        <p:blipFill>
          <a:blip r:embed="rId7" r:link="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1416" y="4005064"/>
            <a:ext cx="951088" cy="951088"/>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911424" y="1412776"/>
          <a:ext cx="10585176" cy="3744416"/>
        </p:xfrm>
        <a:graphic>
          <a:graphicData uri="http://schemas.openxmlformats.org/drawingml/2006/table">
            <a:tbl>
              <a:tblPr/>
              <a:tblGrid>
                <a:gridCol w="1368152"/>
                <a:gridCol w="2808312"/>
                <a:gridCol w="2808312"/>
                <a:gridCol w="3600400"/>
              </a:tblGrid>
              <a:tr h="3744416">
                <a:tc>
                  <a:txBody>
                    <a:bodyPr/>
                    <a:lstStyle/>
                    <a:p>
                      <a:pPr algn="ctr">
                        <a:lnSpc>
                          <a:spcPct val="150000"/>
                        </a:lnSpc>
                        <a:spcAft>
                          <a:spcPts val="0"/>
                        </a:spcAft>
                        <a:tabLst>
                          <a:tab pos="2790825" algn="l"/>
                        </a:tabLst>
                      </a:pPr>
                      <a:r>
                        <a:rPr lang="zh-CN" sz="2400" b="1" kern="100" dirty="0">
                          <a:effectLst/>
                          <a:latin typeface="Times New Roman" panose="02020603050405020304"/>
                          <a:cs typeface="Times New Roman" panose="02020603050405020304"/>
                        </a:rPr>
                        <a:t>三维坐标系</a:t>
                      </a:r>
                      <a:r>
                        <a:rPr lang="en-US" sz="2400" b="1" kern="100" dirty="0">
                          <a:effectLst/>
                          <a:latin typeface="Times New Roman" panose="02020603050405020304"/>
                          <a:cs typeface="Courier New" panose="02070309020205020404"/>
                        </a:rPr>
                        <a:t>(</a:t>
                      </a:r>
                      <a:r>
                        <a:rPr lang="zh-CN" sz="2400" b="1" kern="100" dirty="0">
                          <a:effectLst/>
                          <a:latin typeface="Times New Roman" panose="02020603050405020304"/>
                          <a:cs typeface="Times New Roman" panose="02020603050405020304"/>
                        </a:rPr>
                        <a:t>空间坐标系</a:t>
                      </a:r>
                      <a:r>
                        <a:rPr lang="en-US" sz="2400" b="1" kern="100" dirty="0">
                          <a:effectLst/>
                          <a:latin typeface="Times New Roman" panose="02020603050405020304"/>
                          <a:cs typeface="Courier New" panose="02070309020205020404"/>
                        </a:rPr>
                        <a:t>)</a:t>
                      </a:r>
                      <a:endParaRPr lang="zh-CN" sz="1000" kern="100" dirty="0">
                        <a:effectLst/>
                        <a:latin typeface="宋体" panose="02010600030101010101" pitchFamily="2" charset="-122"/>
                        <a:cs typeface="Courier New" panose="02070309020205020404"/>
                      </a:endParaRPr>
                    </a:p>
                  </a:txBody>
                  <a:tcPr marL="67990" marR="679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dirty="0">
                          <a:effectLst/>
                          <a:latin typeface="Times New Roman" panose="02020603050405020304"/>
                          <a:cs typeface="Times New Roman" panose="02020603050405020304"/>
                        </a:rPr>
                        <a:t>物体在某一空间内运动，如</a:t>
                      </a:r>
                      <a:r>
                        <a:rPr lang="zh-CN" sz="2400" b="1" kern="100" dirty="0" smtClean="0">
                          <a:effectLst/>
                          <a:latin typeface="Times New Roman" panose="02020603050405020304"/>
                          <a:cs typeface="Times New Roman" panose="02020603050405020304"/>
                        </a:rPr>
                        <a:t>孔明灯</a:t>
                      </a:r>
                      <a:endParaRPr lang="en-US" altLang="zh-CN" sz="2400" b="1" kern="100" dirty="0" smtClean="0">
                        <a:effectLst/>
                        <a:latin typeface="Times New Roman" panose="02020603050405020304"/>
                        <a:cs typeface="Times New Roman" panose="02020603050405020304"/>
                      </a:endParaRPr>
                    </a:p>
                    <a:p>
                      <a:pPr algn="just">
                        <a:lnSpc>
                          <a:spcPct val="150000"/>
                        </a:lnSpc>
                        <a:spcAft>
                          <a:spcPts val="0"/>
                        </a:spcAft>
                        <a:tabLst>
                          <a:tab pos="2790825" algn="l"/>
                        </a:tabLst>
                      </a:pPr>
                      <a:endParaRPr lang="en-US" altLang="zh-CN" sz="2400" b="1" kern="100" dirty="0" smtClean="0">
                        <a:effectLst/>
                        <a:latin typeface="Times New Roman" panose="02020603050405020304"/>
                        <a:cs typeface="Times New Roman" panose="02020603050405020304"/>
                      </a:endParaRPr>
                    </a:p>
                    <a:p>
                      <a:pPr algn="just">
                        <a:lnSpc>
                          <a:spcPct val="150000"/>
                        </a:lnSpc>
                        <a:spcAft>
                          <a:spcPts val="0"/>
                        </a:spcAft>
                        <a:tabLst>
                          <a:tab pos="2790825" algn="l"/>
                        </a:tabLst>
                      </a:pPr>
                      <a:endParaRPr lang="en-US" altLang="zh-CN" sz="2400" b="1" kern="100" dirty="0" smtClean="0">
                        <a:effectLst/>
                        <a:latin typeface="Times New Roman" panose="02020603050405020304"/>
                        <a:cs typeface="Times New Roman" panose="02020603050405020304"/>
                      </a:endParaRPr>
                    </a:p>
                    <a:p>
                      <a:pPr algn="just">
                        <a:lnSpc>
                          <a:spcPct val="150000"/>
                        </a:lnSpc>
                        <a:spcAft>
                          <a:spcPts val="0"/>
                        </a:spcAft>
                        <a:tabLst>
                          <a:tab pos="2790825" algn="l"/>
                        </a:tabLst>
                      </a:pPr>
                      <a:endParaRPr lang="zh-CN" sz="1000" kern="100" dirty="0">
                        <a:effectLst/>
                        <a:latin typeface="宋体" panose="02010600030101010101" pitchFamily="2" charset="-122"/>
                        <a:cs typeface="Courier New" panose="02070309020205020404"/>
                      </a:endParaRPr>
                    </a:p>
                  </a:txBody>
                  <a:tcPr marL="67990" marR="679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2790825" algn="l"/>
                        </a:tabLst>
                      </a:pPr>
                      <a:r>
                        <a:rPr lang="zh-CN" sz="2400" b="1" kern="100">
                          <a:effectLst/>
                          <a:latin typeface="Times New Roman" panose="02020603050405020304"/>
                          <a:cs typeface="Times New Roman" panose="02020603050405020304"/>
                        </a:rPr>
                        <a:t>以三条互相垂直的直线为</a:t>
                      </a:r>
                      <a:r>
                        <a:rPr lang="en-US" sz="2400" b="1" i="1" kern="100">
                          <a:effectLst/>
                          <a:latin typeface="Times New Roman" panose="02020603050405020304"/>
                          <a:cs typeface="Courier New" panose="02070309020205020404"/>
                        </a:rPr>
                        <a:t>x</a:t>
                      </a:r>
                      <a:r>
                        <a:rPr lang="zh-CN" sz="2400" b="1" kern="100">
                          <a:effectLst/>
                          <a:latin typeface="Times New Roman" panose="02020603050405020304"/>
                          <a:cs typeface="Times New Roman" panose="02020603050405020304"/>
                        </a:rPr>
                        <a:t>轴、</a:t>
                      </a:r>
                      <a:r>
                        <a:rPr lang="en-US" sz="2400" b="1" i="1" kern="100">
                          <a:effectLst/>
                          <a:latin typeface="Times New Roman" panose="02020603050405020304"/>
                          <a:cs typeface="Courier New" panose="02070309020205020404"/>
                        </a:rPr>
                        <a:t>y</a:t>
                      </a:r>
                      <a:r>
                        <a:rPr lang="zh-CN" sz="2400" b="1" kern="100">
                          <a:effectLst/>
                          <a:latin typeface="Times New Roman" panose="02020603050405020304"/>
                          <a:cs typeface="Times New Roman" panose="02020603050405020304"/>
                        </a:rPr>
                        <a:t>轴、</a:t>
                      </a:r>
                      <a:r>
                        <a:rPr lang="en-US" sz="2400" b="1" i="1" kern="100">
                          <a:effectLst/>
                          <a:latin typeface="Times New Roman" panose="02020603050405020304"/>
                          <a:cs typeface="Courier New" panose="02070309020205020404"/>
                        </a:rPr>
                        <a:t>z</a:t>
                      </a:r>
                      <a:r>
                        <a:rPr lang="zh-CN" sz="2400" b="1" kern="100">
                          <a:effectLst/>
                          <a:latin typeface="Times New Roman" panose="02020603050405020304"/>
                          <a:cs typeface="Times New Roman" panose="02020603050405020304"/>
                        </a:rPr>
                        <a:t>轴，交点为原点，规定正方向和标度</a:t>
                      </a:r>
                      <a:endParaRPr lang="zh-CN" sz="1000" kern="100">
                        <a:effectLst/>
                        <a:latin typeface="宋体" panose="02010600030101010101" pitchFamily="2" charset="-122"/>
                        <a:cs typeface="Courier New" panose="02070309020205020404"/>
                      </a:endParaRPr>
                    </a:p>
                  </a:txBody>
                  <a:tcPr marL="67990" marR="679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endParaRPr lang="en-US" altLang="zh-CN" sz="1000" kern="100" dirty="0" smtClean="0">
                        <a:effectLst/>
                        <a:latin typeface="宋体" panose="02010600030101010101" pitchFamily="2" charset="-122"/>
                        <a:cs typeface="Courier New" panose="02070309020205020404"/>
                      </a:endParaRPr>
                    </a:p>
                    <a:p>
                      <a:pPr algn="ctr">
                        <a:lnSpc>
                          <a:spcPct val="150000"/>
                        </a:lnSpc>
                        <a:spcAft>
                          <a:spcPts val="0"/>
                        </a:spcAft>
                        <a:tabLst>
                          <a:tab pos="2790825" algn="l"/>
                        </a:tabLst>
                      </a:pPr>
                      <a:endParaRPr lang="en-US" altLang="zh-CN" sz="1000" kern="100" dirty="0" smtClean="0">
                        <a:effectLst/>
                        <a:latin typeface="宋体" panose="02010600030101010101" pitchFamily="2" charset="-122"/>
                        <a:cs typeface="Courier New" panose="02070309020205020404"/>
                      </a:endParaRPr>
                    </a:p>
                    <a:p>
                      <a:pPr algn="ctr">
                        <a:lnSpc>
                          <a:spcPct val="150000"/>
                        </a:lnSpc>
                        <a:spcAft>
                          <a:spcPts val="0"/>
                        </a:spcAft>
                        <a:tabLst>
                          <a:tab pos="2790825" algn="l"/>
                        </a:tabLst>
                      </a:pPr>
                      <a:endParaRPr lang="en-US" altLang="zh-CN" sz="1000" kern="100" dirty="0" smtClean="0">
                        <a:effectLst/>
                        <a:latin typeface="宋体" panose="02010600030101010101" pitchFamily="2" charset="-122"/>
                        <a:cs typeface="Courier New" panose="02070309020205020404"/>
                      </a:endParaRPr>
                    </a:p>
                    <a:p>
                      <a:pPr algn="ctr">
                        <a:lnSpc>
                          <a:spcPct val="150000"/>
                        </a:lnSpc>
                        <a:spcAft>
                          <a:spcPts val="0"/>
                        </a:spcAft>
                        <a:tabLst>
                          <a:tab pos="2790825" algn="l"/>
                        </a:tabLst>
                      </a:pPr>
                      <a:endParaRPr lang="en-US" altLang="zh-CN" sz="1000" kern="100" dirty="0" smtClean="0">
                        <a:effectLst/>
                        <a:latin typeface="宋体" panose="02010600030101010101" pitchFamily="2" charset="-122"/>
                        <a:cs typeface="Courier New" panose="02070309020205020404"/>
                      </a:endParaRPr>
                    </a:p>
                    <a:p>
                      <a:pPr algn="ctr">
                        <a:lnSpc>
                          <a:spcPct val="150000"/>
                        </a:lnSpc>
                        <a:spcAft>
                          <a:spcPts val="0"/>
                        </a:spcAft>
                        <a:tabLst>
                          <a:tab pos="2790825" algn="l"/>
                        </a:tabLst>
                      </a:pPr>
                      <a:endParaRPr lang="en-US" altLang="zh-CN" sz="1000" kern="100" dirty="0" smtClean="0">
                        <a:effectLst/>
                        <a:latin typeface="宋体" panose="02010600030101010101" pitchFamily="2" charset="-122"/>
                        <a:cs typeface="Courier New" panose="02070309020205020404"/>
                      </a:endParaRPr>
                    </a:p>
                    <a:p>
                      <a:pPr algn="ctr">
                        <a:lnSpc>
                          <a:spcPct val="150000"/>
                        </a:lnSpc>
                        <a:spcAft>
                          <a:spcPts val="0"/>
                        </a:spcAft>
                        <a:tabLst>
                          <a:tab pos="2790825" algn="l"/>
                        </a:tabLst>
                      </a:pPr>
                      <a:endParaRPr lang="zh-CN" sz="1000" kern="100" dirty="0">
                        <a:effectLst/>
                        <a:latin typeface="宋体" panose="02010600030101010101" pitchFamily="2" charset="-122"/>
                        <a:cs typeface="Courier New" panose="02070309020205020404"/>
                      </a:endParaRPr>
                    </a:p>
                    <a:p>
                      <a:pPr algn="just">
                        <a:lnSpc>
                          <a:spcPct val="150000"/>
                        </a:lnSpc>
                        <a:spcAft>
                          <a:spcPts val="0"/>
                        </a:spcAft>
                        <a:tabLst>
                          <a:tab pos="2790825" algn="l"/>
                        </a:tabLst>
                      </a:pPr>
                      <a:r>
                        <a:rPr lang="en-US" sz="2400" b="1" i="1" kern="100" dirty="0">
                          <a:effectLst/>
                          <a:latin typeface="Times New Roman" panose="02020603050405020304"/>
                          <a:cs typeface="Courier New" panose="02070309020205020404"/>
                        </a:rPr>
                        <a:t>P</a:t>
                      </a:r>
                      <a:r>
                        <a:rPr lang="zh-CN" sz="2400" b="1" kern="100" dirty="0">
                          <a:effectLst/>
                          <a:latin typeface="Times New Roman" panose="02020603050405020304"/>
                          <a:cs typeface="Times New Roman" panose="02020603050405020304"/>
                        </a:rPr>
                        <a:t>点位置坐标为</a:t>
                      </a:r>
                      <a:r>
                        <a:rPr lang="en-US" sz="2400" b="1" i="1" kern="100" dirty="0">
                          <a:effectLst/>
                          <a:latin typeface="Times New Roman" panose="02020603050405020304"/>
                          <a:cs typeface="Courier New" panose="02070309020205020404"/>
                        </a:rPr>
                        <a:t>x</a:t>
                      </a:r>
                      <a:r>
                        <a:rPr lang="zh-CN" sz="2400" b="1" kern="100" dirty="0">
                          <a:effectLst/>
                          <a:latin typeface="Times New Roman" panose="02020603050405020304"/>
                          <a:cs typeface="Times New Roman" panose="02020603050405020304"/>
                        </a:rPr>
                        <a:t>＝</a:t>
                      </a:r>
                      <a:r>
                        <a:rPr lang="en-US" sz="2400" b="1" kern="100" dirty="0">
                          <a:effectLst/>
                          <a:latin typeface="Times New Roman" panose="02020603050405020304"/>
                          <a:cs typeface="Courier New" panose="02070309020205020404"/>
                        </a:rPr>
                        <a:t>3 m</a:t>
                      </a:r>
                      <a:r>
                        <a:rPr lang="zh-CN" sz="2400" b="1" kern="100" dirty="0" smtClean="0">
                          <a:effectLst/>
                          <a:latin typeface="Times New Roman" panose="02020603050405020304"/>
                          <a:cs typeface="Times New Roman" panose="02020603050405020304"/>
                        </a:rPr>
                        <a:t>，</a:t>
                      </a:r>
                      <a:endParaRPr lang="en-US" altLang="zh-CN" sz="2400" b="1" kern="100" dirty="0" smtClean="0">
                        <a:effectLst/>
                        <a:latin typeface="Times New Roman" panose="02020603050405020304"/>
                        <a:cs typeface="Times New Roman" panose="02020603050405020304"/>
                      </a:endParaRPr>
                    </a:p>
                    <a:p>
                      <a:pPr algn="just">
                        <a:lnSpc>
                          <a:spcPct val="150000"/>
                        </a:lnSpc>
                        <a:spcAft>
                          <a:spcPts val="0"/>
                        </a:spcAft>
                        <a:tabLst>
                          <a:tab pos="2790825" algn="l"/>
                        </a:tabLst>
                      </a:pPr>
                      <a:r>
                        <a:rPr lang="en-US" sz="2400" b="1" i="1" kern="100" dirty="0" smtClean="0">
                          <a:effectLst/>
                          <a:latin typeface="Times New Roman" panose="02020603050405020304"/>
                          <a:cs typeface="Courier New" panose="02070309020205020404"/>
                        </a:rPr>
                        <a:t>y</a:t>
                      </a:r>
                      <a:r>
                        <a:rPr lang="zh-CN" sz="2400" b="1" kern="100" dirty="0">
                          <a:effectLst/>
                          <a:latin typeface="Times New Roman" panose="02020603050405020304"/>
                          <a:cs typeface="Times New Roman" panose="02020603050405020304"/>
                        </a:rPr>
                        <a:t>＝</a:t>
                      </a:r>
                      <a:r>
                        <a:rPr lang="en-US" sz="2400" b="1" kern="100" dirty="0">
                          <a:effectLst/>
                          <a:latin typeface="Times New Roman" panose="02020603050405020304"/>
                          <a:cs typeface="Courier New" panose="02070309020205020404"/>
                        </a:rPr>
                        <a:t>4 m</a:t>
                      </a:r>
                      <a:r>
                        <a:rPr lang="zh-CN" sz="2400" b="1" kern="100" dirty="0">
                          <a:effectLst/>
                          <a:latin typeface="Times New Roman" panose="02020603050405020304"/>
                          <a:cs typeface="Times New Roman" panose="02020603050405020304"/>
                        </a:rPr>
                        <a:t>，</a:t>
                      </a:r>
                      <a:r>
                        <a:rPr lang="en-US" sz="2400" b="1" i="1" kern="100" dirty="0">
                          <a:effectLst/>
                          <a:latin typeface="Times New Roman" panose="02020603050405020304"/>
                          <a:cs typeface="Courier New" panose="02070309020205020404"/>
                        </a:rPr>
                        <a:t>z</a:t>
                      </a:r>
                      <a:r>
                        <a:rPr lang="zh-CN" sz="2400" b="1" kern="100" dirty="0">
                          <a:effectLst/>
                          <a:latin typeface="Times New Roman" panose="02020603050405020304"/>
                          <a:cs typeface="Times New Roman" panose="02020603050405020304"/>
                        </a:rPr>
                        <a:t>＝</a:t>
                      </a:r>
                      <a:r>
                        <a:rPr lang="en-US" sz="2400" b="1" kern="100" dirty="0">
                          <a:effectLst/>
                          <a:latin typeface="Times New Roman" panose="02020603050405020304"/>
                          <a:cs typeface="Courier New" panose="02070309020205020404"/>
                        </a:rPr>
                        <a:t>2 m</a:t>
                      </a:r>
                      <a:endParaRPr lang="zh-CN" sz="1000" kern="100" dirty="0">
                        <a:effectLst/>
                        <a:latin typeface="宋体" panose="02010600030101010101" pitchFamily="2" charset="-122"/>
                        <a:cs typeface="Courier New" panose="02070309020205020404"/>
                      </a:endParaRPr>
                    </a:p>
                  </a:txBody>
                  <a:tcPr marL="67990" marR="679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7410" name="Picture 2" descr="E:\陈红\2019课件\创新设计 课堂讲义 物理 必修1 人教版（老教材新标准）\不用\WL11.TIF"/>
          <p:cNvPicPr>
            <a:picLocks noChangeAspect="1" noChangeArrowheads="1"/>
          </p:cNvPicPr>
          <p:nvPr/>
        </p:nvPicPr>
        <p:blipFill>
          <a:blip r:embed="rId1" r:link="rId2" cstate="print">
            <a:extLst>
              <a:ext uri="{28A0092B-C50C-407E-A947-70E740481C1C}">
                <a14:useLocalDpi xmlns:a14="http://schemas.microsoft.com/office/drawing/2010/main" val="0"/>
              </a:ext>
            </a:extLst>
          </a:blip>
          <a:srcRect/>
          <a:stretch>
            <a:fillRect/>
          </a:stretch>
        </p:blipFill>
        <p:spPr bwMode="auto">
          <a:xfrm>
            <a:off x="2737525" y="3435695"/>
            <a:ext cx="1774299" cy="1145433"/>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 descr="E:\陈红\2019课件\创新设计 课堂讲义 物理 必修1 人教版（老教材新标准）\不用\WL12.TIF"/>
          <p:cNvPicPr>
            <a:picLocks noChangeAspect="1" noChangeArrowheads="1"/>
          </p:cNvPicPr>
          <p:nvPr/>
        </p:nvPicPr>
        <p:blipFill>
          <a:blip r:embed="rId3" r:link="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47262" y="1556792"/>
            <a:ext cx="1877610" cy="1877610"/>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66836" y="476672"/>
            <a:ext cx="1141779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试题案例</a:t>
            </a:r>
            <a:r>
              <a:rPr lang="en-US" altLang="zh-CN" sz="2400" b="1" kern="100" dirty="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a:p>
            <a:r>
              <a:rPr lang="en-US" altLang="zh-CN" sz="2400" b="1" kern="100" dirty="0">
                <a:latin typeface="Times New Roman" panose="02020603050405020304"/>
                <a:ea typeface="黑体" panose="02010609060101010101" charset="-122"/>
              </a:rPr>
              <a:t>[</a:t>
            </a:r>
            <a:r>
              <a:rPr lang="zh-CN" altLang="zh-CN" sz="2400" b="1" kern="100" dirty="0">
                <a:latin typeface="Times New Roman" panose="02020603050405020304"/>
                <a:ea typeface="黑体" panose="02010609060101010101" charset="-122"/>
                <a:cs typeface="Times New Roman" panose="02020603050405020304"/>
              </a:rPr>
              <a:t>例</a:t>
            </a:r>
            <a:r>
              <a:rPr lang="en-US" altLang="zh-CN" sz="2400" b="1" kern="100" dirty="0">
                <a:latin typeface="Times New Roman" panose="02020603050405020304"/>
                <a:ea typeface="黑体" panose="02010609060101010101" charset="-122"/>
              </a:rPr>
              <a:t>3]</a:t>
            </a:r>
            <a:r>
              <a:rPr lang="en-US" altLang="zh-CN" sz="2400" b="1" kern="100" dirty="0">
                <a:latin typeface="Times New Roman" panose="02020603050405020304"/>
              </a:rPr>
              <a:t> </a:t>
            </a:r>
            <a:r>
              <a:rPr lang="zh-CN" altLang="zh-CN" sz="2400" b="1" kern="100" dirty="0">
                <a:latin typeface="Times New Roman" panose="02020603050405020304"/>
                <a:cs typeface="Times New Roman" panose="02020603050405020304"/>
              </a:rPr>
              <a:t>一质点在</a:t>
            </a:r>
            <a:r>
              <a:rPr lang="en-US" altLang="zh-CN" sz="2400" b="1" i="1" kern="100" dirty="0">
                <a:latin typeface="Times New Roman" panose="02020603050405020304"/>
              </a:rPr>
              <a:t>x</a:t>
            </a:r>
            <a:r>
              <a:rPr lang="zh-CN" altLang="zh-CN" sz="2400" b="1" kern="100" dirty="0">
                <a:latin typeface="Times New Roman" panose="02020603050405020304"/>
                <a:cs typeface="Times New Roman" panose="02020603050405020304"/>
              </a:rPr>
              <a:t>轴上运动，各个时刻的位置坐标如下表：</a:t>
            </a:r>
            <a:endParaRPr lang="zh-CN" altLang="zh-CN" sz="1050" kern="100" dirty="0">
              <a:latin typeface="宋体" panose="02010600030101010101" pitchFamily="2" charset="-122"/>
              <a:cs typeface="Courier New" panose="02070309020205020404"/>
            </a:endParaRPr>
          </a:p>
        </p:txBody>
      </p:sp>
      <p:graphicFrame>
        <p:nvGraphicFramePr>
          <p:cNvPr id="2" name="表格 1"/>
          <p:cNvGraphicFramePr>
            <a:graphicFrameLocks noGrp="1"/>
          </p:cNvGraphicFramePr>
          <p:nvPr/>
        </p:nvGraphicFramePr>
        <p:xfrm>
          <a:off x="1924031" y="1743074"/>
          <a:ext cx="7700359" cy="1757934"/>
        </p:xfrm>
        <a:graphic>
          <a:graphicData uri="http://schemas.openxmlformats.org/drawingml/2006/table">
            <a:tbl>
              <a:tblPr/>
              <a:tblGrid>
                <a:gridCol w="1259479"/>
                <a:gridCol w="887481"/>
                <a:gridCol w="887481"/>
                <a:gridCol w="1259479"/>
                <a:gridCol w="1259479"/>
                <a:gridCol w="1259479"/>
                <a:gridCol w="887481"/>
              </a:tblGrid>
              <a:tr h="585978">
                <a:tc>
                  <a:txBody>
                    <a:bodyPr/>
                    <a:lstStyle/>
                    <a:p>
                      <a:pPr algn="ctr">
                        <a:lnSpc>
                          <a:spcPct val="150000"/>
                        </a:lnSpc>
                        <a:spcAft>
                          <a:spcPts val="0"/>
                        </a:spcAft>
                        <a:tabLst>
                          <a:tab pos="2790825" algn="l"/>
                        </a:tabLst>
                      </a:pPr>
                      <a:r>
                        <a:rPr lang="en-US" sz="2400" b="1" i="1" kern="100">
                          <a:effectLst/>
                          <a:latin typeface="Times New Roman" panose="02020603050405020304"/>
                          <a:cs typeface="Courier New" panose="02070309020205020404"/>
                        </a:rPr>
                        <a:t>t</a:t>
                      </a:r>
                      <a:r>
                        <a:rPr lang="en-US" sz="2400" b="1" kern="100">
                          <a:effectLst/>
                          <a:latin typeface="Times New Roman" panose="02020603050405020304"/>
                          <a:cs typeface="Courier New" panose="02070309020205020404"/>
                        </a:rPr>
                        <a:t>/s</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0</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1</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2</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3</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4</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5</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71956">
                <a:tc>
                  <a:txBody>
                    <a:bodyPr/>
                    <a:lstStyle/>
                    <a:p>
                      <a:pPr algn="ctr">
                        <a:lnSpc>
                          <a:spcPct val="150000"/>
                        </a:lnSpc>
                        <a:spcAft>
                          <a:spcPts val="0"/>
                        </a:spcAft>
                        <a:tabLst>
                          <a:tab pos="2790825" algn="l"/>
                        </a:tabLst>
                      </a:pPr>
                      <a:r>
                        <a:rPr lang="en-US" sz="2400" b="1" i="1" kern="100">
                          <a:effectLst/>
                          <a:latin typeface="Times New Roman" panose="02020603050405020304"/>
                          <a:cs typeface="Courier New" panose="02070309020205020404"/>
                        </a:rPr>
                        <a:t>x</a:t>
                      </a:r>
                      <a:r>
                        <a:rPr lang="en-US" sz="2400" b="1" kern="100">
                          <a:effectLst/>
                          <a:latin typeface="Times New Roman" panose="02020603050405020304"/>
                          <a:cs typeface="Courier New" panose="02070309020205020404"/>
                        </a:rPr>
                        <a:t>/m</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0</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a:effectLst/>
                          <a:latin typeface="Times New Roman" panose="02020603050405020304"/>
                          <a:cs typeface="Courier New" panose="02070309020205020404"/>
                        </a:rPr>
                        <a:t>5</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a:t>
                      </a:r>
                      <a:r>
                        <a:rPr lang="en-US" sz="2400" b="1" kern="100">
                          <a:effectLst/>
                          <a:latin typeface="Times New Roman" panose="02020603050405020304"/>
                          <a:cs typeface="Courier New" panose="02070309020205020404"/>
                        </a:rPr>
                        <a:t>4</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a:t>
                      </a:r>
                      <a:r>
                        <a:rPr lang="en-US" sz="2400" b="1" kern="100">
                          <a:effectLst/>
                          <a:latin typeface="Times New Roman" panose="02020603050405020304"/>
                          <a:cs typeface="Courier New" panose="02070309020205020404"/>
                        </a:rPr>
                        <a:t>1</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zh-CN" sz="2400" b="1" kern="100">
                          <a:effectLst/>
                          <a:latin typeface="Times New Roman" panose="02020603050405020304"/>
                          <a:cs typeface="Times New Roman" panose="02020603050405020304"/>
                        </a:rPr>
                        <a:t>－</a:t>
                      </a:r>
                      <a:r>
                        <a:rPr lang="en-US" sz="2400" b="1" kern="100">
                          <a:effectLst/>
                          <a:latin typeface="Times New Roman" panose="02020603050405020304"/>
                          <a:cs typeface="Courier New" panose="02070309020205020404"/>
                        </a:rPr>
                        <a:t>7</a:t>
                      </a:r>
                      <a:endParaRPr lang="zh-CN" sz="1050" kern="10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790825" algn="l"/>
                        </a:tabLst>
                      </a:pPr>
                      <a:r>
                        <a:rPr lang="en-US" sz="2400" b="1" kern="100" dirty="0">
                          <a:effectLst/>
                          <a:latin typeface="Times New Roman" panose="02020603050405020304"/>
                          <a:cs typeface="Courier New" panose="02070309020205020404"/>
                        </a:rPr>
                        <a:t>1</a:t>
                      </a:r>
                      <a:endParaRPr lang="zh-CN" sz="1050" kern="100" dirty="0">
                        <a:effectLst/>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1"/>
          <p:cNvSpPr>
            <a:spLocks noChangeArrowheads="1"/>
          </p:cNvSpPr>
          <p:nvPr/>
        </p:nvSpPr>
        <p:spPr bwMode="auto">
          <a:xfrm>
            <a:off x="575760" y="3573016"/>
            <a:ext cx="11304749"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请在图</a:t>
            </a:r>
            <a:r>
              <a:rPr lang="en-US" altLang="zh-CN" sz="2400" b="1" kern="100" dirty="0">
                <a:latin typeface="Times New Roman" panose="02020603050405020304"/>
                <a:cs typeface="Courier New" panose="02070309020205020404"/>
              </a:rPr>
              <a:t>6</a:t>
            </a:r>
            <a:r>
              <a:rPr lang="zh-CN" altLang="zh-CN" sz="2400" b="1" kern="100" dirty="0">
                <a:latin typeface="Times New Roman" panose="02020603050405020304"/>
                <a:cs typeface="Times New Roman" panose="02020603050405020304"/>
              </a:rPr>
              <a:t>中的</a:t>
            </a:r>
            <a:r>
              <a:rPr lang="en-US" altLang="zh-CN" sz="2400" b="1" i="1" kern="100" dirty="0">
                <a:latin typeface="Times New Roman" panose="02020603050405020304"/>
                <a:cs typeface="Courier New" panose="02070309020205020404"/>
              </a:rPr>
              <a:t>x</a:t>
            </a:r>
            <a:r>
              <a:rPr lang="zh-CN" altLang="zh-CN" sz="2400" b="1" kern="100" dirty="0">
                <a:latin typeface="Times New Roman" panose="02020603050405020304"/>
                <a:cs typeface="Times New Roman" panose="02020603050405020304"/>
              </a:rPr>
              <a:t>轴上标出质点在各时刻的位置</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18433" name="Picture 1" descr="W6"/>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2562" y="4293096"/>
            <a:ext cx="5348719" cy="62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551384" y="4941168"/>
            <a:ext cx="11304749"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spcAft>
                <a:spcPts val="0"/>
              </a:spcAft>
              <a:tabLst>
                <a:tab pos="2790825" algn="l"/>
              </a:tabLst>
            </a:pPr>
            <a:r>
              <a:rPr lang="zh-CN" altLang="zh-CN" sz="2400" b="1" kern="100" dirty="0">
                <a:latin typeface="Times New Roman" panose="02020603050405020304"/>
                <a:cs typeface="Times New Roman" panose="02020603050405020304"/>
              </a:rPr>
              <a:t>图</a:t>
            </a:r>
            <a:r>
              <a:rPr lang="en-US" altLang="zh-CN" sz="2400" b="1" kern="100" dirty="0">
                <a:latin typeface="Times New Roman" panose="02020603050405020304"/>
                <a:cs typeface="Courier New" panose="02070309020205020404"/>
              </a:rPr>
              <a:t>6</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哪个时刻离开坐标原点最远？有多远</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66836" y="1628616"/>
            <a:ext cx="11417796"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0000FF"/>
                </a:solidFill>
                <a:latin typeface="Times New Roman" panose="02020603050405020304"/>
                <a:ea typeface="黑体" panose="02010609060101010101" charset="-122"/>
                <a:cs typeface="Times New Roman" panose="02020603050405020304"/>
              </a:rPr>
              <a:t>解析</a:t>
            </a:r>
            <a:r>
              <a:rPr lang="zh-CN" altLang="zh-CN" sz="2400" b="1" kern="100" dirty="0">
                <a:solidFill>
                  <a:srgbClr val="0000FF"/>
                </a:solidFill>
                <a:latin typeface="Times New Roman" panose="02020603050405020304"/>
                <a:ea typeface="仿宋_GB2312"/>
                <a:cs typeface="Times New Roman" panose="02020603050405020304"/>
              </a:rPr>
              <a:t>　</a:t>
            </a:r>
            <a:r>
              <a:rPr lang="en-US" altLang="zh-CN" sz="2400" b="1" kern="100" dirty="0">
                <a:solidFill>
                  <a:srgbClr val="0000FF"/>
                </a:solidFill>
                <a:latin typeface="Times New Roman" panose="02020603050405020304"/>
                <a:ea typeface="仿宋_GB2312"/>
                <a:cs typeface="Courier New" panose="02070309020205020404"/>
              </a:rPr>
              <a:t>(1)</a:t>
            </a:r>
            <a:r>
              <a:rPr lang="zh-CN" altLang="zh-CN" sz="2400" b="1" kern="100" dirty="0">
                <a:solidFill>
                  <a:srgbClr val="0000FF"/>
                </a:solidFill>
                <a:latin typeface="Times New Roman" panose="02020603050405020304"/>
                <a:ea typeface="仿宋_GB2312"/>
                <a:cs typeface="Times New Roman" panose="02020603050405020304"/>
              </a:rPr>
              <a:t>以运动路径所在的直线为</a:t>
            </a:r>
            <a:r>
              <a:rPr lang="en-US" altLang="zh-CN" sz="2400" b="1" i="1" kern="100" dirty="0">
                <a:solidFill>
                  <a:srgbClr val="0000FF"/>
                </a:solidFill>
                <a:latin typeface="Times New Roman" panose="02020603050405020304"/>
                <a:ea typeface="仿宋_GB2312"/>
                <a:cs typeface="Courier New" panose="02070309020205020404"/>
              </a:rPr>
              <a:t>x</a:t>
            </a:r>
            <a:r>
              <a:rPr lang="zh-CN" altLang="zh-CN" sz="2400" b="1" kern="100" dirty="0">
                <a:solidFill>
                  <a:srgbClr val="0000FF"/>
                </a:solidFill>
                <a:latin typeface="Times New Roman" panose="02020603050405020304"/>
                <a:ea typeface="仿宋_GB2312"/>
                <a:cs typeface="Times New Roman" panose="02020603050405020304"/>
              </a:rPr>
              <a:t>轴，标出各时刻质点的位置坐标如图所示</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pic>
        <p:nvPicPr>
          <p:cNvPr id="19458" name="Picture 2" descr="W7"/>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9192" y="2331302"/>
            <a:ext cx="4291118" cy="131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366836" y="3716664"/>
            <a:ext cx="11417796"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solidFill>
                  <a:srgbClr val="0000FF"/>
                </a:solidFill>
                <a:latin typeface="Times New Roman" panose="02020603050405020304"/>
                <a:ea typeface="仿宋_GB2312"/>
                <a:cs typeface="Courier New" panose="02070309020205020404"/>
              </a:rPr>
              <a:t>(2)</a:t>
            </a:r>
            <a:r>
              <a:rPr lang="zh-CN" altLang="zh-CN" sz="2400" b="1" kern="100" dirty="0">
                <a:solidFill>
                  <a:srgbClr val="0000FF"/>
                </a:solidFill>
                <a:latin typeface="Times New Roman" panose="02020603050405020304"/>
                <a:ea typeface="仿宋_GB2312"/>
                <a:cs typeface="Times New Roman" panose="02020603050405020304"/>
              </a:rPr>
              <a:t>由图可知第</a:t>
            </a:r>
            <a:r>
              <a:rPr lang="en-US" altLang="zh-CN" sz="2400" b="1" kern="100" dirty="0">
                <a:solidFill>
                  <a:srgbClr val="0000FF"/>
                </a:solidFill>
                <a:latin typeface="Times New Roman" panose="02020603050405020304"/>
                <a:ea typeface="仿宋_GB2312"/>
                <a:cs typeface="Courier New" panose="02070309020205020404"/>
              </a:rPr>
              <a:t>4 s</a:t>
            </a:r>
            <a:r>
              <a:rPr lang="zh-CN" altLang="zh-CN" sz="2400" b="1" kern="100" dirty="0">
                <a:solidFill>
                  <a:srgbClr val="0000FF"/>
                </a:solidFill>
                <a:latin typeface="Times New Roman" panose="02020603050405020304"/>
                <a:ea typeface="仿宋_GB2312"/>
                <a:cs typeface="Times New Roman" panose="02020603050405020304"/>
              </a:rPr>
              <a:t>末质点离开坐标原点最远，有</a:t>
            </a:r>
            <a:r>
              <a:rPr lang="en-US" altLang="zh-CN" sz="2400" b="1" kern="100" dirty="0">
                <a:solidFill>
                  <a:srgbClr val="0000FF"/>
                </a:solidFill>
                <a:latin typeface="Times New Roman" panose="02020603050405020304"/>
                <a:ea typeface="仿宋_GB2312"/>
                <a:cs typeface="Courier New" panose="02070309020205020404"/>
              </a:rPr>
              <a:t>7 m</a:t>
            </a:r>
            <a:r>
              <a:rPr lang="zh-CN" altLang="zh-CN" sz="2400" b="1" kern="100" dirty="0" smtClean="0">
                <a:solidFill>
                  <a:srgbClr val="0000FF"/>
                </a:solidFill>
                <a:latin typeface="Times New Roman" panose="02020603050405020304"/>
                <a:ea typeface="仿宋_GB2312"/>
                <a:cs typeface="Times New Roman" panose="02020603050405020304"/>
              </a:rPr>
              <a:t>。</a:t>
            </a:r>
            <a:endParaRPr lang="zh-CN" altLang="zh-CN" sz="1050" kern="100" dirty="0">
              <a:solidFill>
                <a:srgbClr val="0000FF"/>
              </a:solidFill>
              <a:latin typeface="宋体" panose="02010600030101010101" pitchFamily="2" charset="-122"/>
              <a:cs typeface="Courier New" panose="02070309020205020404"/>
            </a:endParaRPr>
          </a:p>
        </p:txBody>
      </p:sp>
      <p:sp>
        <p:nvSpPr>
          <p:cNvPr id="5" name="矩形 1"/>
          <p:cNvSpPr>
            <a:spLocks noChangeArrowheads="1"/>
          </p:cNvSpPr>
          <p:nvPr/>
        </p:nvSpPr>
        <p:spPr bwMode="auto">
          <a:xfrm>
            <a:off x="335360" y="4292912"/>
            <a:ext cx="11417796"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solidFill>
                  <a:srgbClr val="FF0000"/>
                </a:solidFill>
                <a:latin typeface="Times New Roman" panose="02020603050405020304"/>
                <a:ea typeface="黑体" panose="02010609060101010101" charset="-122"/>
                <a:cs typeface="Times New Roman" panose="02020603050405020304"/>
              </a:rPr>
              <a:t>答案　</a:t>
            </a:r>
            <a:r>
              <a:rPr lang="en-US" altLang="zh-CN" sz="2400" b="1" kern="100" dirty="0">
                <a:solidFill>
                  <a:srgbClr val="FF0000"/>
                </a:solidFill>
                <a:latin typeface="Times New Roman" panose="02020603050405020304"/>
                <a:cs typeface="Courier New" panose="02070309020205020404"/>
              </a:rPr>
              <a:t>(1)</a:t>
            </a:r>
            <a:r>
              <a:rPr lang="zh-CN" altLang="zh-CN" sz="2400" b="1" kern="100" dirty="0">
                <a:solidFill>
                  <a:srgbClr val="FF0000"/>
                </a:solidFill>
                <a:latin typeface="Times New Roman" panose="02020603050405020304"/>
                <a:cs typeface="Times New Roman" panose="02020603050405020304"/>
              </a:rPr>
              <a:t>见解析　</a:t>
            </a:r>
            <a:r>
              <a:rPr lang="en-US" altLang="zh-CN" sz="2400" b="1" kern="100" dirty="0">
                <a:solidFill>
                  <a:srgbClr val="FF0000"/>
                </a:solidFill>
                <a:latin typeface="Times New Roman" panose="02020603050405020304"/>
                <a:cs typeface="Courier New" panose="02070309020205020404"/>
              </a:rPr>
              <a:t>(2)4 s</a:t>
            </a:r>
            <a:r>
              <a:rPr lang="zh-CN" altLang="zh-CN" sz="2400" b="1" kern="100" dirty="0">
                <a:solidFill>
                  <a:srgbClr val="FF0000"/>
                </a:solidFill>
                <a:latin typeface="Times New Roman" panose="02020603050405020304"/>
                <a:cs typeface="Times New Roman" panose="02020603050405020304"/>
              </a:rPr>
              <a:t>末　</a:t>
            </a:r>
            <a:r>
              <a:rPr lang="en-US" altLang="zh-CN" sz="2400" b="1" kern="100" dirty="0">
                <a:solidFill>
                  <a:srgbClr val="FF0000"/>
                </a:solidFill>
                <a:latin typeface="Times New Roman" panose="02020603050405020304"/>
                <a:cs typeface="Courier New" panose="02070309020205020404"/>
              </a:rPr>
              <a:t>7 </a:t>
            </a:r>
            <a:r>
              <a:rPr lang="en-US" altLang="zh-CN" sz="2400" b="1" kern="100" dirty="0" smtClean="0">
                <a:solidFill>
                  <a:srgbClr val="FF0000"/>
                </a:solidFill>
                <a:latin typeface="Times New Roman" panose="02020603050405020304"/>
                <a:cs typeface="Courier New" panose="02070309020205020404"/>
              </a:rPr>
              <a:t>m</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595776" y="2326267"/>
            <a:ext cx="11116848" cy="1390765"/>
          </a:xfrm>
          <a:prstGeom prst="rect">
            <a:avLst/>
          </a:prstGeom>
          <a:noFill/>
          <a:ln w="19050">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a:spAutoFit/>
          </a:bodyPr>
          <a:lstStyle/>
          <a:p>
            <a:endParaRPr lang="en-US" altLang="zh-CN" b="1"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Aft>
                <a:spcPts val="0"/>
              </a:spcAft>
              <a:tabLst>
                <a:tab pos="2790825" algn="l"/>
              </a:tabLst>
            </a:pPr>
            <a:r>
              <a:rPr lang="zh-CN" altLang="zh-CN" sz="2400" b="1" kern="100" dirty="0">
                <a:latin typeface="Times New Roman" panose="02020603050405020304"/>
                <a:ea typeface="楷体_GB2312"/>
                <a:cs typeface="Times New Roman" panose="02020603050405020304"/>
              </a:rPr>
              <a:t>物体在坐标系中坐标值的正、负不表示大小，而是表示在原点的哪一侧。正号表示在原点的正方向一侧，负号表示在原点的负方向一侧</a:t>
            </a:r>
            <a:r>
              <a:rPr lang="zh-CN" altLang="zh-CN" sz="2400" b="1" kern="100" dirty="0" smtClean="0">
                <a:latin typeface="Times New Roman" panose="02020603050405020304"/>
                <a:ea typeface="楷体_GB2312"/>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5" name="Picture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2773" y="2101529"/>
            <a:ext cx="1845379" cy="479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descr="误区警示"/>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7556" y="2040277"/>
            <a:ext cx="1688204" cy="46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66836" y="548680"/>
            <a:ext cx="1141779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针对训练</a:t>
            </a:r>
            <a:r>
              <a:rPr lang="en-US" altLang="zh-CN" sz="2400" b="1" kern="100" dirty="0">
                <a:latin typeface="Times New Roman" panose="02020603050405020304"/>
                <a:ea typeface="黑体" panose="02010609060101010101" charset="-122"/>
                <a:cs typeface="Courier New" panose="02070309020205020404"/>
              </a:rPr>
              <a:t>3]</a:t>
            </a:r>
            <a:r>
              <a:rPr lang="en-US" altLang="zh-CN" sz="2400" b="1" kern="100" dirty="0">
                <a:latin typeface="Times New Roman" panose="02020603050405020304"/>
                <a:cs typeface="Courier New" panose="02070309020205020404"/>
              </a:rPr>
              <a:t> </a:t>
            </a:r>
            <a:r>
              <a:rPr lang="zh-CN" altLang="zh-CN" sz="2400" b="1" kern="100" dirty="0">
                <a:latin typeface="Times New Roman" panose="02020603050405020304"/>
                <a:cs typeface="Times New Roman" panose="02020603050405020304"/>
              </a:rPr>
              <a:t>若某同学在操场上从</a:t>
            </a:r>
            <a:r>
              <a:rPr lang="en-US" altLang="zh-CN" sz="2400" b="1" i="1" kern="100" dirty="0">
                <a:latin typeface="Times New Roman" panose="02020603050405020304"/>
                <a:cs typeface="Courier New" panose="02070309020205020404"/>
              </a:rPr>
              <a:t>A</a:t>
            </a:r>
            <a:r>
              <a:rPr lang="zh-CN" altLang="zh-CN" sz="2400" b="1" kern="100" dirty="0">
                <a:latin typeface="Times New Roman" panose="02020603050405020304"/>
                <a:cs typeface="Times New Roman" panose="02020603050405020304"/>
              </a:rPr>
              <a:t>点开始先向南走了</a:t>
            </a:r>
            <a:r>
              <a:rPr lang="en-US" altLang="zh-CN" sz="2400" b="1" kern="100" dirty="0">
                <a:latin typeface="Times New Roman" panose="02020603050405020304"/>
                <a:cs typeface="Courier New" panose="02070309020205020404"/>
              </a:rPr>
              <a:t>15 m </a:t>
            </a:r>
            <a:r>
              <a:rPr lang="zh-CN" altLang="zh-CN" sz="2400" b="1" kern="100" dirty="0">
                <a:latin typeface="Times New Roman" panose="02020603050405020304"/>
                <a:cs typeface="Times New Roman" panose="02020603050405020304"/>
              </a:rPr>
              <a:t>到</a:t>
            </a:r>
            <a:r>
              <a:rPr lang="en-US" altLang="zh-CN" sz="2400" b="1" i="1" kern="100" dirty="0">
                <a:latin typeface="Times New Roman" panose="02020603050405020304"/>
                <a:cs typeface="Courier New" panose="02070309020205020404"/>
              </a:rPr>
              <a:t>B</a:t>
            </a:r>
            <a:r>
              <a:rPr lang="zh-CN" altLang="zh-CN" sz="2400" b="1" kern="100" dirty="0">
                <a:latin typeface="Times New Roman" panose="02020603050405020304"/>
                <a:cs typeface="Times New Roman" panose="02020603050405020304"/>
              </a:rPr>
              <a:t>点，接着又向东走了</a:t>
            </a:r>
            <a:r>
              <a:rPr lang="en-US" altLang="zh-CN" sz="2400" b="1" kern="100" dirty="0">
                <a:latin typeface="Times New Roman" panose="02020603050405020304"/>
                <a:cs typeface="Courier New" panose="02070309020205020404"/>
              </a:rPr>
              <a:t>20 m</a:t>
            </a:r>
            <a:r>
              <a:rPr lang="zh-CN" altLang="zh-CN" sz="2400" b="1" kern="100" dirty="0">
                <a:latin typeface="Times New Roman" panose="02020603050405020304"/>
                <a:cs typeface="Times New Roman" panose="02020603050405020304"/>
              </a:rPr>
              <a:t>到</a:t>
            </a:r>
            <a:r>
              <a:rPr lang="en-US" altLang="zh-CN" sz="2400" b="1" i="1" kern="100" dirty="0">
                <a:latin typeface="Times New Roman" panose="02020603050405020304"/>
                <a:cs typeface="Courier New" panose="02070309020205020404"/>
              </a:rPr>
              <a:t>C</a:t>
            </a:r>
            <a:r>
              <a:rPr lang="zh-CN" altLang="zh-CN" sz="2400" b="1" kern="100" dirty="0">
                <a:latin typeface="Times New Roman" panose="02020603050405020304"/>
                <a:cs typeface="Times New Roman" panose="02020603050405020304"/>
              </a:rPr>
              <a:t>点，请你建立合适的坐标系描述该同学的位置及位置的变化。</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黑体" panose="02010609060101010101" charset="-122"/>
                <a:cs typeface="Times New Roman" panose="02020603050405020304"/>
              </a:rPr>
              <a:t>	</a:t>
            </a:r>
            <a:r>
              <a:rPr lang="zh-CN" altLang="zh-CN" sz="2400" b="1" kern="100" dirty="0" smtClean="0">
                <a:solidFill>
                  <a:srgbClr val="FF0000"/>
                </a:solidFill>
                <a:latin typeface="Times New Roman" panose="02020603050405020304"/>
                <a:ea typeface="黑体" panose="02010609060101010101" charset="-122"/>
                <a:cs typeface="Times New Roman" panose="02020603050405020304"/>
              </a:rPr>
              <a:t>答案</a:t>
            </a:r>
            <a:r>
              <a:rPr lang="zh-CN" altLang="zh-CN" sz="2400" b="1" kern="100" dirty="0">
                <a:solidFill>
                  <a:srgbClr val="FF0000"/>
                </a:solidFill>
                <a:latin typeface="Times New Roman" panose="02020603050405020304"/>
                <a:cs typeface="Times New Roman" panose="02020603050405020304"/>
              </a:rPr>
              <a:t>　建立如图所示的坐标系</a:t>
            </a:r>
            <a:r>
              <a:rPr lang="zh-CN" altLang="zh-CN" sz="2400" b="1" kern="100" dirty="0" smtClean="0">
                <a:solidFill>
                  <a:srgbClr val="FF0000"/>
                </a:solidFill>
                <a:latin typeface="Times New Roman" panose="02020603050405020304"/>
                <a:cs typeface="Times New Roman" panose="02020603050405020304"/>
              </a:rPr>
              <a:t>。</a:t>
            </a:r>
            <a:endParaRPr lang="zh-CN" altLang="zh-CN" sz="1050" kern="100" dirty="0">
              <a:solidFill>
                <a:srgbClr val="FF0000"/>
              </a:solidFill>
              <a:latin typeface="宋体" panose="02010600030101010101" pitchFamily="2" charset="-122"/>
              <a:cs typeface="Courier New" panose="02070309020205020404"/>
            </a:endParaRPr>
          </a:p>
        </p:txBody>
      </p:sp>
      <p:pic>
        <p:nvPicPr>
          <p:cNvPr id="21506" name="Picture 2" descr="W8"/>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7808" y="2276872"/>
            <a:ext cx="2642729" cy="191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718169" y="4221088"/>
          <a:ext cx="11066463" cy="2097088"/>
        </p:xfrm>
        <a:graphic>
          <a:graphicData uri="http://schemas.openxmlformats.org/presentationml/2006/ole">
            <mc:AlternateContent xmlns:mc="http://schemas.openxmlformats.org/markup-compatibility/2006">
              <mc:Choice xmlns:v="urn:schemas-microsoft-com:vml" Requires="v">
                <p:oleObj spid="_x0000_s21508" name="Document" r:id="rId2" imgW="11087100" imgH="2101850" progId="Word.Document.8">
                  <p:embed/>
                </p:oleObj>
              </mc:Choice>
              <mc:Fallback>
                <p:oleObj name="Document" r:id="rId2" imgW="11087100" imgH="2101850" progId="Word.Document.8">
                  <p:embed/>
                  <p:pic>
                    <p:nvPicPr>
                      <p:cNvPr id="0" name="图片 21507"/>
                      <p:cNvPicPr/>
                      <p:nvPr/>
                    </p:nvPicPr>
                    <p:blipFill>
                      <a:blip r:embed="rId3"/>
                      <a:stretch>
                        <a:fillRect/>
                      </a:stretch>
                    </p:blipFill>
                    <p:spPr>
                      <a:xfrm>
                        <a:off x="718169" y="4221088"/>
                        <a:ext cx="11066463" cy="209708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blinds(horizontal)">
                                      <p:cBhvr>
                                        <p:cTn id="12" dur="500"/>
                                        <p:tgtEl>
                                          <p:spTgt spid="215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4489" y="2132856"/>
            <a:ext cx="6420347" cy="2109616"/>
          </a:xfrm>
          <a:prstGeom prst="rect">
            <a:avLst/>
          </a:prstGeom>
        </p:spPr>
        <p:txBody>
          <a:bodyPr wrap="none">
            <a:spAutoFit/>
          </a:bodyPr>
          <a:lstStyle/>
          <a:p>
            <a:pPr algn="ctr">
              <a:lnSpc>
                <a:spcPct val="150000"/>
              </a:lnSpc>
              <a:spcBef>
                <a:spcPts val="1700"/>
              </a:spcBef>
              <a:spcAft>
                <a:spcPts val="1650"/>
              </a:spcAft>
              <a:tabLst>
                <a:tab pos="2790825" algn="l"/>
              </a:tabLst>
            </a:pPr>
            <a:r>
              <a:rPr lang="zh-CN" altLang="zh-CN" sz="3600" b="1" kern="2200" dirty="0">
                <a:cs typeface="Times New Roman" panose="02020603050405020304"/>
              </a:rPr>
              <a:t>第一章　运动的描述</a:t>
            </a:r>
            <a:endParaRPr lang="zh-CN" altLang="zh-CN" sz="6000" b="1" kern="2200" dirty="0">
              <a:cs typeface="Times New Roman" panose="02020603050405020304"/>
            </a:endParaRPr>
          </a:p>
          <a:p>
            <a:pPr algn="ctr">
              <a:lnSpc>
                <a:spcPct val="150000"/>
              </a:lnSpc>
              <a:spcBef>
                <a:spcPts val="1700"/>
              </a:spcBef>
              <a:spcAft>
                <a:spcPts val="1650"/>
              </a:spcAft>
              <a:tabLst>
                <a:tab pos="2790825" algn="l"/>
              </a:tabLst>
            </a:pPr>
            <a:r>
              <a:rPr lang="zh-CN" altLang="zh-CN" sz="3600" b="1" kern="2200" dirty="0">
                <a:ea typeface="华文新魏" panose="02010800040101010101" charset="-122"/>
                <a:cs typeface="Times New Roman" panose="02020603050405020304"/>
              </a:rPr>
              <a:t>第</a:t>
            </a:r>
            <a:r>
              <a:rPr lang="en-US" altLang="zh-CN" sz="3600" b="1" kern="2200" dirty="0">
                <a:ea typeface="华文新魏" panose="02010800040101010101" charset="-122"/>
                <a:cs typeface="Times New Roman" panose="02020603050405020304"/>
              </a:rPr>
              <a:t>1</a:t>
            </a:r>
            <a:r>
              <a:rPr lang="zh-CN" altLang="zh-CN" sz="3600" b="1" kern="2200" dirty="0">
                <a:ea typeface="华文新魏" panose="02010800040101010101" charset="-122"/>
                <a:cs typeface="Times New Roman" panose="02020603050405020304"/>
              </a:rPr>
              <a:t>节　质点　参考系和</a:t>
            </a:r>
            <a:r>
              <a:rPr lang="zh-CN" altLang="zh-CN" sz="3600" b="1" kern="2200" dirty="0" smtClean="0">
                <a:ea typeface="华文新魏" panose="02010800040101010101" charset="-122"/>
                <a:cs typeface="Times New Roman" panose="02020603050405020304"/>
              </a:rPr>
              <a:t>坐标系</a:t>
            </a:r>
            <a:endParaRPr lang="zh-CN" altLang="zh-CN" sz="6000" b="1" kern="2200" dirty="0">
              <a:cs typeface="Times New Roman" panose="020206030504050203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学科素养培养"/>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492" y="641175"/>
            <a:ext cx="11755823" cy="62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366836" y="1368463"/>
            <a:ext cx="11417796" cy="500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ctr">
              <a:lnSpc>
                <a:spcPct val="150000"/>
              </a:lnSpc>
              <a:spcAft>
                <a:spcPts val="0"/>
              </a:spcAft>
              <a:tabLst>
                <a:tab pos="2790825" algn="l"/>
              </a:tabLst>
            </a:pPr>
            <a:r>
              <a:rPr lang="zh-CN" altLang="zh-CN" sz="2400" b="1" kern="100" dirty="0">
                <a:latin typeface="Times New Roman" panose="02020603050405020304"/>
                <a:ea typeface="隶书" panose="02010509060101010101" charset="-122"/>
                <a:cs typeface="Times New Roman" panose="02020603050405020304"/>
              </a:rPr>
              <a:t>科学思维</a:t>
            </a:r>
            <a:r>
              <a:rPr lang="en-US" altLang="zh-CN" sz="2400" b="1" kern="100" dirty="0">
                <a:latin typeface="Times New Roman" panose="02020603050405020304"/>
                <a:ea typeface="隶书" panose="02010509060101010101" charset="-122"/>
                <a:cs typeface="Courier New" panose="02070309020205020404"/>
              </a:rPr>
              <a:t>——</a:t>
            </a:r>
            <a:r>
              <a:rPr lang="zh-CN" altLang="zh-CN" sz="2400" b="1" kern="100" dirty="0">
                <a:latin typeface="Times New Roman" panose="02020603050405020304"/>
                <a:ea typeface="隶书" panose="02010509060101010101" charset="-122"/>
                <a:cs typeface="Times New Roman" panose="02020603050405020304"/>
              </a:rPr>
              <a:t>质点模型建构</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1</a:t>
            </a:r>
            <a:r>
              <a:rPr lang="en-US" altLang="zh-CN" sz="2400" b="1" kern="100" dirty="0">
                <a:latin typeface="Times New Roman" panose="02020603050405020304"/>
                <a:cs typeface="Courier New" panose="02070309020205020404"/>
              </a:rPr>
              <a:t>.</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理想化模型</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ea typeface="黑体" panose="02010609060101010101" charset="-122"/>
                <a:cs typeface="Times New Roman" panose="02020603050405020304"/>
              </a:rPr>
              <a:t>的理解</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实际并不存在</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宋体" panose="02010600030101010101" pitchFamily="2" charset="-122"/>
                <a:cs typeface="Times New Roman" panose="02020603050405020304"/>
              </a:rPr>
              <a:t>	“</a:t>
            </a:r>
            <a:r>
              <a:rPr lang="zh-CN" altLang="zh-CN" sz="2400" b="1" kern="100" dirty="0">
                <a:latin typeface="Times New Roman" panose="02020603050405020304"/>
                <a:cs typeface="Times New Roman" panose="02020603050405020304"/>
              </a:rPr>
              <a:t>理想化模型</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是为了使研究的问题得以简化或研究问题的方便而进行的一种科学的抽象。</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突出主要因素</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宋体" panose="02010600030101010101" pitchFamily="2" charset="-122"/>
                <a:cs typeface="Times New Roman" panose="02020603050405020304"/>
              </a:rPr>
              <a:t>	“</a:t>
            </a:r>
            <a:r>
              <a:rPr lang="zh-CN" altLang="zh-CN" sz="2400" b="1" kern="100" dirty="0">
                <a:latin typeface="Times New Roman" panose="02020603050405020304"/>
                <a:cs typeface="Times New Roman" panose="02020603050405020304"/>
              </a:rPr>
              <a:t>理想化模型</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是以研究目的为出发点，突出问题的主要因素，忽略次要因素而建立的</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物理模型</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3)</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理想化模型</a:t>
            </a:r>
            <a:r>
              <a:rPr lang="en-US" altLang="zh-CN" sz="2400" b="1" kern="100" dirty="0">
                <a:latin typeface="宋体" panose="02010600030101010101" pitchFamily="2" charset="-122"/>
                <a:cs typeface="Times New Roman" panose="02020603050405020304"/>
              </a:rPr>
              <a:t>”</a:t>
            </a:r>
            <a:r>
              <a:rPr lang="zh-CN" altLang="zh-CN" sz="2400" b="1" kern="100" dirty="0">
                <a:latin typeface="Times New Roman" panose="02020603050405020304"/>
                <a:cs typeface="Times New Roman" panose="02020603050405020304"/>
              </a:rPr>
              <a:t>是物理学中常用的一种研究方法</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
          <p:cNvSpPr>
            <a:spLocks noChangeArrowheads="1"/>
          </p:cNvSpPr>
          <p:nvPr/>
        </p:nvSpPr>
        <p:spPr bwMode="auto">
          <a:xfrm>
            <a:off x="191113" y="481111"/>
            <a:ext cx="11417796"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观图助学</a:t>
            </a:r>
            <a:r>
              <a:rPr lang="en-US" altLang="zh-CN" sz="2400" b="1" kern="100" dirty="0" smtClean="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p:txBody>
      </p:sp>
      <p:pic>
        <p:nvPicPr>
          <p:cNvPr id="24578" name="Picture 2" descr="完成课前学习任务"/>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94" y="-218"/>
            <a:ext cx="11891085" cy="48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WL1+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71945" y="404495"/>
            <a:ext cx="443039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
          <p:cNvSpPr>
            <a:spLocks noChangeArrowheads="1"/>
          </p:cNvSpPr>
          <p:nvPr/>
        </p:nvSpPr>
        <p:spPr bwMode="auto">
          <a:xfrm>
            <a:off x="119380" y="1126490"/>
            <a:ext cx="580771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spcAft>
                <a:spcPts val="0"/>
              </a:spcAft>
              <a:tabLst>
                <a:tab pos="2790825" algn="l"/>
              </a:tabLst>
            </a:pPr>
            <a:r>
              <a:rPr lang="zh-CN" altLang="zh-CN" sz="2400" b="1" kern="100">
                <a:latin typeface="Times New Roman" panose="02020603050405020304"/>
                <a:ea typeface="楷体_GB2312"/>
                <a:cs typeface="Times New Roman" panose="02020603050405020304"/>
              </a:rPr>
              <a:t>如图是相同时间间隔拍摄的四幅照片，把跑步者的位置与背景联系起来，跑步者的位置随时间变化</a:t>
            </a:r>
            <a:r>
              <a:rPr lang="zh-CN" altLang="zh-CN" sz="2400" b="1" kern="100">
                <a:latin typeface="Times New Roman" panose="02020603050405020304"/>
                <a:ea typeface="楷体_GB2312"/>
                <a:cs typeface="Times New Roman" panose="02020603050405020304"/>
              </a:rPr>
              <a:t>吗</a:t>
            </a:r>
            <a:r>
              <a:rPr lang="zh-CN" altLang="zh-CN" sz="2400" b="1" kern="100" smtClean="0">
                <a:latin typeface="Times New Roman" panose="02020603050405020304"/>
                <a:ea typeface="楷体_GB2312"/>
                <a:cs typeface="Times New Roman" panose="02020603050405020304"/>
              </a:rPr>
              <a:t>？</a:t>
            </a:r>
            <a:endParaRPr lang="zh-CN" altLang="zh-CN" sz="1050" kern="100">
              <a:latin typeface="宋体" panose="02010600030101010101" pitchFamily="2" charset="-122"/>
              <a:cs typeface="Courier New" panose="02070309020205020404"/>
            </a:endParaRPr>
          </a:p>
        </p:txBody>
      </p:sp>
      <p:sp>
        <p:nvSpPr>
          <p:cNvPr id="3" name="矩形 1"/>
          <p:cNvSpPr>
            <a:spLocks noChangeArrowheads="1"/>
          </p:cNvSpPr>
          <p:nvPr/>
        </p:nvSpPr>
        <p:spPr bwMode="auto">
          <a:xfrm>
            <a:off x="190941" y="3611249"/>
            <a:ext cx="11417796"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just">
              <a:lnSpc>
                <a:spcPct val="150000"/>
              </a:lnSpc>
              <a:spcAft>
                <a:spcPts val="0"/>
              </a:spcAft>
              <a:tabLst>
                <a:tab pos="2790825" algn="l"/>
              </a:tabLst>
            </a:pPr>
            <a:r>
              <a:rPr lang="zh-CN" altLang="zh-CN" sz="2400" b="1" kern="100">
                <a:latin typeface="Times New Roman" panose="02020603050405020304"/>
                <a:ea typeface="楷体_GB2312"/>
                <a:cs typeface="Times New Roman" panose="02020603050405020304"/>
              </a:rPr>
              <a:t>把按一定时间间隔拍摄的四张照片叠加起来组成的一张图象，即为跑步者在某阶段跑步的运动图。能否把跑步者的运动简化为一个点的</a:t>
            </a:r>
            <a:r>
              <a:rPr lang="zh-CN" altLang="zh-CN" sz="2400" b="1" kern="100">
                <a:latin typeface="Times New Roman" panose="02020603050405020304"/>
                <a:ea typeface="楷体_GB2312"/>
                <a:cs typeface="Times New Roman" panose="02020603050405020304"/>
              </a:rPr>
              <a:t>运动</a:t>
            </a:r>
            <a:r>
              <a:rPr lang="zh-CN" altLang="zh-CN" sz="2400" b="1" kern="100" smtClean="0">
                <a:latin typeface="Times New Roman" panose="02020603050405020304"/>
                <a:ea typeface="楷体_GB2312"/>
                <a:cs typeface="Times New Roman" panose="02020603050405020304"/>
              </a:rPr>
              <a:t>？</a:t>
            </a:r>
            <a:endParaRPr lang="zh-CN" altLang="zh-CN" sz="1050" kern="100">
              <a:latin typeface="宋体" panose="02010600030101010101" pitchFamily="2" charset="-122"/>
              <a:cs typeface="Courier New" panose="02070309020205020404"/>
            </a:endParaRPr>
          </a:p>
        </p:txBody>
      </p:sp>
      <p:pic>
        <p:nvPicPr>
          <p:cNvPr id="3074" name="Picture 2" descr="WL2+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1353" y="4724761"/>
            <a:ext cx="3935044" cy="2218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66836" y="1984772"/>
            <a:ext cx="1141779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(1)</a:t>
            </a:r>
            <a:r>
              <a:rPr lang="zh-CN" altLang="zh-CN" sz="2400" b="1" kern="100" dirty="0">
                <a:latin typeface="Times New Roman" panose="02020603050405020304"/>
                <a:ea typeface="楷体_GB2312"/>
                <a:cs typeface="Times New Roman" panose="02020603050405020304"/>
              </a:rPr>
              <a:t>在马拉松比赛中运动员可以视为质点。</a:t>
            </a:r>
            <a:r>
              <a:rPr lang="en-US" altLang="zh-CN" sz="2400" b="1" kern="100" dirty="0" smtClean="0">
                <a:latin typeface="Times New Roman" panose="02020603050405020304"/>
                <a:ea typeface="楷体_GB2312"/>
                <a:cs typeface="Courier New" panose="02070309020205020404"/>
              </a:rPr>
              <a:t>(</a:t>
            </a:r>
            <a:r>
              <a:rPr lang="en-US" altLang="zh-CN" sz="2400" b="1" kern="100" dirty="0" smtClean="0">
                <a:latin typeface="宋体" panose="02010600030101010101" pitchFamily="2" charset="-122"/>
                <a:ea typeface="楷体_GB2312"/>
                <a:cs typeface="Times New Roman" panose="02020603050405020304"/>
              </a:rPr>
              <a:t>    </a:t>
            </a:r>
            <a:r>
              <a:rPr lang="en-US" altLang="zh-CN" sz="2400" b="1" kern="100" dirty="0" smtClean="0">
                <a:latin typeface="Times New Roman" panose="02020603050405020304"/>
                <a:ea typeface="楷体_GB2312"/>
                <a:cs typeface="Courier New" panose="020703090202050204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(2)</a:t>
            </a:r>
            <a:r>
              <a:rPr lang="zh-CN" altLang="zh-CN" sz="2400" b="1" kern="100" dirty="0">
                <a:latin typeface="Times New Roman" panose="02020603050405020304"/>
                <a:ea typeface="楷体_GB2312"/>
                <a:cs typeface="Times New Roman" panose="02020603050405020304"/>
              </a:rPr>
              <a:t>裁判给跳水运动员打分时运动员可视为质点</a:t>
            </a:r>
            <a:r>
              <a:rPr lang="zh-CN" altLang="zh-CN" sz="2400" b="1" kern="100" dirty="0" smtClean="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 (</a:t>
            </a:r>
            <a:r>
              <a:rPr lang="en-US" altLang="zh-CN" sz="2400" b="1" kern="100" dirty="0">
                <a:latin typeface="宋体" panose="02010600030101010101" pitchFamily="2" charset="-122"/>
                <a:ea typeface="楷体_GB2312"/>
                <a:cs typeface="Times New Roman" panose="02020603050405020304"/>
              </a:rPr>
              <a:t>    </a:t>
            </a:r>
            <a:r>
              <a:rPr lang="en-US" altLang="zh-CN" sz="2400" b="1" kern="100" dirty="0">
                <a:latin typeface="Times New Roman" panose="02020603050405020304"/>
                <a:ea typeface="楷体_GB2312"/>
                <a:cs typeface="Courier New" panose="020703090202050204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(3)</a:t>
            </a:r>
            <a:r>
              <a:rPr lang="zh-CN" altLang="zh-CN" sz="2400" b="1" kern="100" dirty="0">
                <a:latin typeface="Times New Roman" panose="02020603050405020304"/>
                <a:ea typeface="楷体_GB2312"/>
                <a:cs typeface="Times New Roman" panose="02020603050405020304"/>
              </a:rPr>
              <a:t>击剑比赛、体操比赛中运动员可视为质点</a:t>
            </a:r>
            <a:r>
              <a:rPr lang="zh-CN" altLang="zh-CN" sz="2400" b="1" kern="100" dirty="0" smtClean="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 (</a:t>
            </a:r>
            <a:r>
              <a:rPr lang="en-US" altLang="zh-CN" sz="2400" b="1" kern="100" dirty="0">
                <a:latin typeface="宋体" panose="02010600030101010101" pitchFamily="2" charset="-122"/>
                <a:ea typeface="楷体_GB2312"/>
                <a:cs typeface="Times New Roman" panose="02020603050405020304"/>
              </a:rPr>
              <a:t>    </a:t>
            </a:r>
            <a:r>
              <a:rPr lang="en-US" altLang="zh-CN" sz="2400" b="1" kern="100" dirty="0">
                <a:latin typeface="Times New Roman" panose="02020603050405020304"/>
                <a:ea typeface="楷体_GB2312"/>
                <a:cs typeface="Courier New" panose="020703090202050204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(4)</a:t>
            </a:r>
            <a:r>
              <a:rPr lang="zh-CN" altLang="zh-CN" sz="2400" b="1" kern="100" dirty="0">
                <a:latin typeface="Times New Roman" panose="02020603050405020304"/>
                <a:ea typeface="楷体_GB2312"/>
                <a:cs typeface="Times New Roman" panose="02020603050405020304"/>
              </a:rPr>
              <a:t>研究地球的公转及自转时地球都可视为质点</a:t>
            </a:r>
            <a:r>
              <a:rPr lang="zh-CN" altLang="zh-CN" sz="2400" b="1" kern="100" dirty="0" smtClean="0">
                <a:latin typeface="Times New Roman" panose="02020603050405020304"/>
                <a:ea typeface="楷体_GB2312"/>
                <a:cs typeface="Times New Roman" panose="02020603050405020304"/>
              </a:rPr>
              <a:t>。</a:t>
            </a:r>
            <a:r>
              <a:rPr lang="en-US" altLang="zh-CN" sz="2400" b="1" kern="100" dirty="0">
                <a:latin typeface="Times New Roman" panose="02020603050405020304"/>
                <a:ea typeface="楷体_GB2312"/>
                <a:cs typeface="Courier New" panose="02070309020205020404"/>
              </a:rPr>
              <a:t> (</a:t>
            </a:r>
            <a:r>
              <a:rPr lang="en-US" altLang="zh-CN" sz="2400" b="1" kern="100" dirty="0">
                <a:latin typeface="宋体" panose="02010600030101010101" pitchFamily="2" charset="-122"/>
                <a:ea typeface="楷体_GB2312"/>
                <a:cs typeface="Times New Roman" panose="02020603050405020304"/>
              </a:rPr>
              <a:t>    </a:t>
            </a:r>
            <a:r>
              <a:rPr lang="en-US" altLang="zh-CN" sz="2400" b="1" kern="100" dirty="0">
                <a:latin typeface="Times New Roman" panose="02020603050405020304"/>
                <a:ea typeface="楷体_GB2312"/>
                <a:cs typeface="Courier New" panose="02070309020205020404"/>
              </a:rPr>
              <a:t>)</a:t>
            </a:r>
            <a:endParaRPr lang="zh-CN" altLang="zh-CN" sz="1050" kern="100" dirty="0">
              <a:latin typeface="宋体" panose="02010600030101010101" pitchFamily="2" charset="-122"/>
              <a:cs typeface="Courier New" panose="02070309020205020404"/>
            </a:endParaRPr>
          </a:p>
        </p:txBody>
      </p:sp>
      <p:sp>
        <p:nvSpPr>
          <p:cNvPr id="4" name="矩形 3"/>
          <p:cNvSpPr/>
          <p:nvPr/>
        </p:nvSpPr>
        <p:spPr>
          <a:xfrm>
            <a:off x="6178018" y="2132856"/>
            <a:ext cx="494046" cy="461665"/>
          </a:xfrm>
          <a:prstGeom prst="rect">
            <a:avLst/>
          </a:prstGeom>
        </p:spPr>
        <p:txBody>
          <a:bodyPr wrap="none">
            <a:spAutoFit/>
          </a:bodyPr>
          <a:lstStyle/>
          <a:p>
            <a:r>
              <a:rPr lang="en-US" altLang="zh-CN" sz="2400" b="1" dirty="0" smtClean="0">
                <a:solidFill>
                  <a:srgbClr val="FF0000"/>
                </a:solidFill>
                <a:latin typeface="宋体" panose="02010600030101010101" pitchFamily="2" charset="-122"/>
                <a:cs typeface="Times New Roman" panose="02020603050405020304"/>
              </a:rPr>
              <a:t>√</a:t>
            </a:r>
            <a:endParaRPr lang="zh-CN" altLang="en-US" sz="2400" dirty="0"/>
          </a:p>
        </p:txBody>
      </p:sp>
      <p:sp>
        <p:nvSpPr>
          <p:cNvPr id="5" name="矩形 4"/>
          <p:cNvSpPr/>
          <p:nvPr/>
        </p:nvSpPr>
        <p:spPr>
          <a:xfrm>
            <a:off x="7176120" y="2679303"/>
            <a:ext cx="494046" cy="461665"/>
          </a:xfrm>
          <a:prstGeom prst="rect">
            <a:avLst/>
          </a:prstGeom>
        </p:spPr>
        <p:txBody>
          <a:bodyPr wrap="none">
            <a:spAutoFit/>
          </a:bodyPr>
          <a:lstStyle/>
          <a:p>
            <a:r>
              <a:rPr lang="en-US" altLang="zh-CN" sz="2400" b="1" dirty="0">
                <a:solidFill>
                  <a:srgbClr val="FF0000"/>
                </a:solidFill>
                <a:latin typeface="宋体" panose="02010600030101010101" pitchFamily="2" charset="-122"/>
                <a:cs typeface="Times New Roman" panose="02020603050405020304"/>
              </a:rPr>
              <a:t>×</a:t>
            </a:r>
            <a:endParaRPr lang="zh-CN" altLang="en-US" sz="2400" dirty="0"/>
          </a:p>
        </p:txBody>
      </p:sp>
      <p:sp>
        <p:nvSpPr>
          <p:cNvPr id="6" name="矩形 5"/>
          <p:cNvSpPr/>
          <p:nvPr/>
        </p:nvSpPr>
        <p:spPr>
          <a:xfrm>
            <a:off x="6888088" y="3255367"/>
            <a:ext cx="494046" cy="461665"/>
          </a:xfrm>
          <a:prstGeom prst="rect">
            <a:avLst/>
          </a:prstGeom>
        </p:spPr>
        <p:txBody>
          <a:bodyPr wrap="none">
            <a:spAutoFit/>
          </a:bodyPr>
          <a:lstStyle/>
          <a:p>
            <a:r>
              <a:rPr lang="en-US" altLang="zh-CN" sz="2400" b="1" dirty="0">
                <a:solidFill>
                  <a:srgbClr val="FF0000"/>
                </a:solidFill>
                <a:latin typeface="宋体" panose="02010600030101010101" pitchFamily="2" charset="-122"/>
                <a:cs typeface="Times New Roman" panose="02020603050405020304"/>
              </a:rPr>
              <a:t>×</a:t>
            </a:r>
            <a:endParaRPr lang="zh-CN" altLang="en-US" sz="2400" dirty="0"/>
          </a:p>
        </p:txBody>
      </p:sp>
      <p:sp>
        <p:nvSpPr>
          <p:cNvPr id="7" name="矩形 6"/>
          <p:cNvSpPr/>
          <p:nvPr/>
        </p:nvSpPr>
        <p:spPr>
          <a:xfrm>
            <a:off x="7258138" y="3831431"/>
            <a:ext cx="494046" cy="461665"/>
          </a:xfrm>
          <a:prstGeom prst="rect">
            <a:avLst/>
          </a:prstGeom>
        </p:spPr>
        <p:txBody>
          <a:bodyPr wrap="none">
            <a:spAutoFit/>
          </a:bodyPr>
          <a:lstStyle/>
          <a:p>
            <a:r>
              <a:rPr lang="en-US" altLang="zh-CN" sz="2400" b="1" dirty="0">
                <a:solidFill>
                  <a:srgbClr val="FF0000"/>
                </a:solidFill>
                <a:latin typeface="宋体" panose="02010600030101010101" pitchFamily="2" charset="-122"/>
                <a:cs typeface="Times New Roman" panose="02020603050405020304"/>
              </a:rPr>
              <a:t>×</a:t>
            </a:r>
            <a:endParaRPr lang="zh-CN" altLang="en-US" sz="2400" dirty="0"/>
          </a:p>
        </p:txBody>
      </p:sp>
      <p:pic>
        <p:nvPicPr>
          <p:cNvPr id="4098" name="Picture 2" descr="WL3+3"/>
          <p:cNvPicPr>
            <a:picLocks noChangeAspect="1" noChangeArrowheads="1"/>
          </p:cNvPicPr>
          <p:nvPr>
            <p:custDataLst>
              <p:tags r:id="rId1"/>
            </p:custDataLst>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95615" y="1731010"/>
            <a:ext cx="3743325" cy="300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ChangeArrowheads="1"/>
          </p:cNvSpPr>
          <p:nvPr/>
        </p:nvSpPr>
        <p:spPr bwMode="auto">
          <a:xfrm>
            <a:off x="366836" y="764704"/>
            <a:ext cx="11417796"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理解概念</a:t>
            </a:r>
            <a:r>
              <a:rPr lang="en-US" altLang="zh-CN" sz="2400" b="1" kern="100" dirty="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zh-CN" altLang="zh-CN" sz="2400" b="1" kern="100" dirty="0">
                <a:latin typeface="Times New Roman" panose="02020603050405020304"/>
                <a:cs typeface="Times New Roman" panose="02020603050405020304"/>
              </a:rPr>
              <a:t>判断下列说法是否正确</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4944137" y="764787"/>
            <a:ext cx="516983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340610" algn="l"/>
              </a:tabLst>
            </a:pPr>
            <a:r>
              <a:rPr lang="zh-CN" altLang="zh-CN" sz="2400" b="1" kern="100" dirty="0">
                <a:latin typeface="Times New Roman" panose="02020603050405020304"/>
                <a:ea typeface="黑体" panose="02010609060101010101" charset="-122"/>
                <a:cs typeface="Times New Roman" panose="02020603050405020304"/>
              </a:rPr>
              <a:t>质点及物体抽象成质点的条件</a:t>
            </a:r>
            <a:endParaRPr lang="zh-CN" altLang="zh-CN" sz="1050" kern="100" dirty="0">
              <a:latin typeface="宋体" panose="02010600030101010101" pitchFamily="2" charset="-122"/>
              <a:cs typeface="Courier New" panose="02070309020205020404"/>
            </a:endParaRPr>
          </a:p>
        </p:txBody>
      </p:sp>
      <p:sp>
        <p:nvSpPr>
          <p:cNvPr id="5" name="矩形 1"/>
          <p:cNvSpPr>
            <a:spLocks noChangeArrowheads="1"/>
          </p:cNvSpPr>
          <p:nvPr/>
        </p:nvSpPr>
        <p:spPr bwMode="auto">
          <a:xfrm>
            <a:off x="263279" y="1058782"/>
            <a:ext cx="11531974"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观察探究</a:t>
            </a: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cs typeface="Times New Roman" panose="02020603050405020304"/>
              </a:rPr>
              <a:t>　</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ea typeface="楷体_GB2312"/>
                <a:cs typeface="Times New Roman" panose="02020603050405020304"/>
              </a:rPr>
              <a:t>	</a:t>
            </a:r>
            <a:r>
              <a:rPr lang="zh-CN" altLang="zh-CN" sz="2400" b="1" kern="100" dirty="0" smtClean="0">
                <a:latin typeface="Times New Roman" panose="02020603050405020304"/>
                <a:ea typeface="楷体_GB2312"/>
                <a:cs typeface="Times New Roman" panose="02020603050405020304"/>
              </a:rPr>
              <a:t>如</a:t>
            </a:r>
            <a:r>
              <a:rPr lang="zh-CN" altLang="zh-CN" sz="2400" b="1" kern="100" dirty="0">
                <a:latin typeface="Times New Roman" panose="02020603050405020304"/>
                <a:ea typeface="楷体_GB2312"/>
                <a:cs typeface="Times New Roman" panose="02020603050405020304"/>
              </a:rPr>
              <a:t>图</a:t>
            </a:r>
            <a:r>
              <a:rPr lang="en-US" altLang="zh-CN" sz="2400" b="1" kern="100" dirty="0">
                <a:latin typeface="Times New Roman" panose="02020603050405020304"/>
                <a:ea typeface="楷体_GB2312"/>
                <a:cs typeface="Courier New" panose="02070309020205020404"/>
              </a:rPr>
              <a:t>1</a:t>
            </a:r>
            <a:r>
              <a:rPr lang="zh-CN" altLang="zh-CN" sz="2400" b="1" kern="100" dirty="0">
                <a:latin typeface="Times New Roman" panose="02020603050405020304"/>
                <a:ea typeface="楷体_GB2312"/>
                <a:cs typeface="Times New Roman" panose="02020603050405020304"/>
              </a:rPr>
              <a:t>所示为撑竿跳高运动的几个阶段：助跑、撑竿起跳、越横竿。讨论并回答下列问题，体会质点模型的建立过程</a:t>
            </a:r>
            <a:r>
              <a:rPr lang="zh-CN" altLang="zh-CN" sz="2400" b="1" kern="100" dirty="0" smtClean="0">
                <a:latin typeface="Times New Roman" panose="02020603050405020304"/>
                <a:ea typeface="楷体_GB2312"/>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6150" name="Picture 6" descr="探究核心要点突破"/>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013" y="44540"/>
            <a:ext cx="11912331" cy="48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7" descr="学习任务一"/>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1664" y="922353"/>
            <a:ext cx="1562264" cy="40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W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4385" y="2492549"/>
            <a:ext cx="5105783" cy="130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2135782" y="3437156"/>
          <a:ext cx="5268913" cy="592137"/>
        </p:xfrm>
        <a:graphic>
          <a:graphicData uri="http://schemas.openxmlformats.org/presentationml/2006/ole">
            <mc:AlternateContent xmlns:mc="http://schemas.openxmlformats.org/markup-compatibility/2006">
              <mc:Choice xmlns:v="urn:schemas-microsoft-com:vml" Requires="v">
                <p:oleObj spid="_x0000_s7172" name="文档" r:id="rId4" imgW="5280025" imgH="595630" progId="Word.Document.12">
                  <p:embed/>
                </p:oleObj>
              </mc:Choice>
              <mc:Fallback>
                <p:oleObj name="文档" r:id="rId4" imgW="5280025" imgH="595630" progId="Word.Document.12">
                  <p:embed/>
                  <p:pic>
                    <p:nvPicPr>
                      <p:cNvPr id="0" name="图片 7171"/>
                      <p:cNvPicPr/>
                      <p:nvPr/>
                    </p:nvPicPr>
                    <p:blipFill>
                      <a:blip r:embed="rId5"/>
                      <a:stretch>
                        <a:fillRect/>
                      </a:stretch>
                    </p:blipFill>
                    <p:spPr>
                      <a:xfrm>
                        <a:off x="2135782" y="3437156"/>
                        <a:ext cx="5268913" cy="592137"/>
                      </a:xfrm>
                      <a:prstGeom prst="rect">
                        <a:avLst/>
                      </a:prstGeom>
                    </p:spPr>
                  </p:pic>
                </p:oleObj>
              </mc:Fallback>
            </mc:AlternateContent>
          </a:graphicData>
        </a:graphic>
      </p:graphicFrame>
      <p:sp>
        <p:nvSpPr>
          <p:cNvPr id="4" name="矩形 1"/>
          <p:cNvSpPr>
            <a:spLocks noChangeArrowheads="1"/>
          </p:cNvSpPr>
          <p:nvPr/>
        </p:nvSpPr>
        <p:spPr bwMode="auto">
          <a:xfrm>
            <a:off x="551621" y="3795355"/>
            <a:ext cx="11417796"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(1)</a:t>
            </a:r>
            <a:r>
              <a:rPr lang="zh-CN" altLang="zh-CN" sz="2400" b="1" kern="100" dirty="0">
                <a:latin typeface="Times New Roman" panose="02020603050405020304"/>
                <a:ea typeface="楷体_GB2312"/>
                <a:cs typeface="Times New Roman" panose="02020603050405020304"/>
              </a:rPr>
              <a:t>教练员针对训练录象纠正运动员的错误动作时，能否将运动员看成质点？</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(2)</a:t>
            </a:r>
            <a:r>
              <a:rPr lang="zh-CN" altLang="zh-CN" sz="2400" b="1" kern="100" dirty="0">
                <a:latin typeface="Times New Roman" panose="02020603050405020304"/>
                <a:ea typeface="楷体_GB2312"/>
                <a:cs typeface="Times New Roman" panose="02020603050405020304"/>
              </a:rPr>
              <a:t>分析运动员的助跑速度时，能否将运动员看成质点？</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(3)</a:t>
            </a:r>
            <a:r>
              <a:rPr lang="zh-CN" altLang="zh-CN" sz="2400" b="1" kern="100" dirty="0">
                <a:latin typeface="Times New Roman" panose="02020603050405020304"/>
                <a:ea typeface="楷体_GB2312"/>
                <a:cs typeface="Times New Roman" panose="02020603050405020304"/>
              </a:rPr>
              <a:t>测量运动员所跳高度时，能否将运动员看成质点？</a:t>
            </a:r>
            <a:endParaRPr lang="zh-CN" altLang="zh-CN" sz="1050" kern="100" dirty="0">
              <a:solidFill>
                <a:srgbClr val="FF0000"/>
              </a:solidFill>
              <a:latin typeface="宋体" panose="02010600030101010101" pitchFamily="2" charset="-122"/>
              <a:cs typeface="Courier New" panose="02070309020205020404"/>
            </a:endParaRPr>
          </a:p>
        </p:txBody>
      </p:sp>
      <p:sp>
        <p:nvSpPr>
          <p:cNvPr id="6" name="矩形 1"/>
          <p:cNvSpPr>
            <a:spLocks noChangeArrowheads="1"/>
          </p:cNvSpPr>
          <p:nvPr/>
        </p:nvSpPr>
        <p:spPr bwMode="auto">
          <a:xfrm>
            <a:off x="599440" y="5445125"/>
            <a:ext cx="1159256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just">
              <a:lnSpc>
                <a:spcPct val="150000"/>
              </a:lnSpc>
              <a:spcAft>
                <a:spcPts val="0"/>
              </a:spcAft>
              <a:tabLst>
                <a:tab pos="2790825" algn="l"/>
              </a:tabLst>
            </a:pPr>
            <a:r>
              <a:rPr lang="en-US" altLang="zh-CN" sz="2400" b="1" kern="100" dirty="0">
                <a:solidFill>
                  <a:srgbClr val="FF0000"/>
                </a:solidFill>
                <a:latin typeface="Times New Roman" panose="02020603050405020304"/>
                <a:cs typeface="Courier New" panose="02070309020205020404"/>
              </a:rPr>
              <a:t>(1)</a:t>
            </a:r>
            <a:r>
              <a:rPr lang="zh-CN" altLang="zh-CN" sz="2400" b="1" kern="100" dirty="0">
                <a:solidFill>
                  <a:srgbClr val="FF0000"/>
                </a:solidFill>
                <a:latin typeface="Times New Roman" panose="02020603050405020304"/>
                <a:cs typeface="Times New Roman" panose="02020603050405020304"/>
              </a:rPr>
              <a:t>不能，纠正错误动作时不能忽略运动员的姿势及动作</a:t>
            </a:r>
            <a:r>
              <a:rPr lang="en-US" altLang="zh-CN" sz="2400" b="1" kern="100" dirty="0">
                <a:solidFill>
                  <a:srgbClr val="FF0000"/>
                </a:solidFill>
                <a:latin typeface="Times New Roman" panose="02020603050405020304"/>
                <a:cs typeface="Courier New" panose="02070309020205020404"/>
              </a:rPr>
              <a:t>(</a:t>
            </a:r>
            <a:r>
              <a:rPr lang="zh-CN" altLang="zh-CN" sz="2400" b="1" kern="100" dirty="0">
                <a:solidFill>
                  <a:srgbClr val="FF0000"/>
                </a:solidFill>
                <a:latin typeface="Times New Roman" panose="02020603050405020304"/>
                <a:cs typeface="Times New Roman" panose="02020603050405020304"/>
              </a:rPr>
              <a:t>即运动员的形状及大小</a:t>
            </a:r>
            <a:r>
              <a:rPr lang="en-US" altLang="zh-CN" sz="2400" b="1" kern="100" dirty="0">
                <a:solidFill>
                  <a:srgbClr val="FF0000"/>
                </a:solidFill>
                <a:latin typeface="Times New Roman" panose="02020603050405020304"/>
                <a:cs typeface="Courier New" panose="02070309020205020404"/>
              </a:rPr>
              <a:t>)</a:t>
            </a:r>
            <a:r>
              <a:rPr lang="zh-CN" altLang="zh-CN" sz="2400" b="1" kern="100" dirty="0">
                <a:solidFill>
                  <a:srgbClr val="FF0000"/>
                </a:solidFill>
                <a:latin typeface="Times New Roman" panose="02020603050405020304"/>
                <a:cs typeface="Times New Roman" panose="02020603050405020304"/>
              </a:rPr>
              <a:t>；</a:t>
            </a:r>
            <a:endParaRPr lang="zh-CN" altLang="zh-CN" sz="2400" b="1" kern="100" dirty="0">
              <a:solidFill>
                <a:srgbClr val="FF0000"/>
              </a:solidFill>
              <a:latin typeface="Times New Roman" panose="02020603050405020304"/>
              <a:cs typeface="Times New Roman" panose="02020603050405020304"/>
            </a:endParaRPr>
          </a:p>
          <a:p>
            <a:pPr algn="just">
              <a:lnSpc>
                <a:spcPct val="150000"/>
              </a:lnSpc>
              <a:spcAft>
                <a:spcPts val="0"/>
              </a:spcAft>
              <a:tabLst>
                <a:tab pos="2790825" algn="l"/>
              </a:tabLst>
            </a:pPr>
            <a:r>
              <a:rPr lang="en-US" altLang="zh-CN" sz="2400" b="1" kern="100" dirty="0">
                <a:solidFill>
                  <a:srgbClr val="FF0000"/>
                </a:solidFill>
                <a:latin typeface="Times New Roman" panose="02020603050405020304"/>
                <a:cs typeface="Courier New" panose="02070309020205020404"/>
              </a:rPr>
              <a:t>(2)</a:t>
            </a:r>
            <a:r>
              <a:rPr lang="zh-CN" altLang="zh-CN" sz="2400" b="1" kern="100" dirty="0">
                <a:solidFill>
                  <a:srgbClr val="FF0000"/>
                </a:solidFill>
                <a:latin typeface="Times New Roman" panose="02020603050405020304"/>
                <a:cs typeface="Times New Roman" panose="02020603050405020304"/>
              </a:rPr>
              <a:t>能，分析运动员的助跑速度时，可以忽略运动员的姿势及动作；</a:t>
            </a:r>
            <a:r>
              <a:rPr lang="en-US" altLang="zh-CN" sz="2400" b="1" kern="100" dirty="0">
                <a:solidFill>
                  <a:srgbClr val="FF0000"/>
                </a:solidFill>
                <a:latin typeface="Times New Roman" panose="02020603050405020304"/>
                <a:cs typeface="Courier New" panose="02070309020205020404"/>
              </a:rPr>
              <a:t>(3)</a:t>
            </a:r>
            <a:r>
              <a:rPr lang="zh-CN" altLang="zh-CN" sz="2400" b="1" kern="100" dirty="0">
                <a:solidFill>
                  <a:srgbClr val="FF0000"/>
                </a:solidFill>
                <a:latin typeface="Times New Roman" panose="02020603050405020304"/>
                <a:cs typeface="Times New Roman" panose="02020603050405020304"/>
              </a:rPr>
              <a:t>能，理由同</a:t>
            </a:r>
            <a:r>
              <a:rPr lang="en-US" altLang="zh-CN" sz="2400" b="1" kern="100" dirty="0">
                <a:solidFill>
                  <a:srgbClr val="FF0000"/>
                </a:solidFill>
                <a:latin typeface="Times New Roman" panose="02020603050405020304"/>
                <a:cs typeface="Courier New" panose="02070309020205020404"/>
              </a:rPr>
              <a:t>(2)</a:t>
            </a:r>
            <a:r>
              <a:rPr lang="zh-CN" altLang="zh-CN" sz="2400" b="1" kern="100" dirty="0" smtClean="0">
                <a:solidFill>
                  <a:srgbClr val="FF0000"/>
                </a:solidFill>
                <a:latin typeface="Times New Roman" panose="02020603050405020304"/>
                <a:cs typeface="Times New Roman" panose="02020603050405020304"/>
              </a:rPr>
              <a:t>。</a:t>
            </a:r>
            <a:endParaRPr lang="zh-CN" altLang="zh-CN" sz="1050" kern="100" dirty="0">
              <a:solidFill>
                <a:srgbClr val="FF0000"/>
              </a:solidFill>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190941" y="549408"/>
            <a:ext cx="11417796" cy="4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探究归纳</a:t>
            </a:r>
            <a:r>
              <a:rPr lang="en-US" altLang="zh-CN" sz="2400" b="1" kern="100" dirty="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a:p>
            <a:pPr marL="252095" indent="-457200" algn="just" defTabSz="914400" fontAlgn="auto">
              <a:lnSpc>
                <a:spcPct val="150000"/>
              </a:lnSpc>
              <a:spcAft>
                <a:spcPts val="0"/>
              </a:spcAft>
              <a:tabLst>
                <a:tab pos="2790825" algn="l"/>
              </a:tabLst>
            </a:pPr>
            <a:r>
              <a:rPr lang="en-US" altLang="zh-CN" sz="2800" b="1" kern="100" dirty="0" smtClean="0">
                <a:solidFill>
                  <a:srgbClr val="FF0000"/>
                </a:solidFill>
                <a:latin typeface="Times New Roman" panose="02020603050405020304"/>
                <a:ea typeface="黑体" panose="02010609060101010101" charset="-122"/>
                <a:cs typeface="Times New Roman" panose="02020603050405020304"/>
              </a:rPr>
              <a:t>	</a:t>
            </a:r>
            <a:r>
              <a:rPr lang="zh-CN" altLang="zh-CN" sz="2800" b="1" kern="100" dirty="0" smtClean="0">
                <a:solidFill>
                  <a:srgbClr val="FF0000"/>
                </a:solidFill>
                <a:latin typeface="Times New Roman" panose="02020603050405020304"/>
                <a:ea typeface="黑体" panose="02010609060101010101" charset="-122"/>
                <a:cs typeface="Times New Roman" panose="02020603050405020304"/>
              </a:rPr>
              <a:t>对</a:t>
            </a:r>
            <a:r>
              <a:rPr lang="zh-CN" altLang="zh-CN" sz="2800" b="1" kern="100" dirty="0">
                <a:solidFill>
                  <a:srgbClr val="FF0000"/>
                </a:solidFill>
                <a:latin typeface="Times New Roman" panose="02020603050405020304"/>
                <a:ea typeface="黑体" panose="02010609060101010101" charset="-122"/>
                <a:cs typeface="Times New Roman" panose="02020603050405020304"/>
              </a:rPr>
              <a:t>质点的三点说明</a:t>
            </a:r>
            <a:endParaRPr lang="zh-CN" altLang="zh-CN" sz="1200" kern="100" dirty="0">
              <a:solidFill>
                <a:srgbClr val="FF0000"/>
              </a:solidFill>
              <a:latin typeface="宋体" panose="02010600030101010101" pitchFamily="2" charset="-122"/>
              <a:cs typeface="Courier New" panose="02070309020205020404"/>
            </a:endParaRPr>
          </a:p>
          <a:p>
            <a:pPr marL="252095" indent="-457200" algn="just" defTabSz="914400" fontAlgn="auto">
              <a:lnSpc>
                <a:spcPct val="150000"/>
              </a:lnSpc>
              <a:spcAft>
                <a:spcPts val="0"/>
              </a:spcAft>
              <a:tabLst>
                <a:tab pos="2790825" algn="l"/>
              </a:tabLst>
            </a:pPr>
            <a:r>
              <a:rPr lang="en-US" altLang="zh-CN" sz="2800" b="1" kern="100" dirty="0" smtClean="0">
                <a:latin typeface="Times New Roman" panose="02020603050405020304"/>
                <a:cs typeface="Courier New" panose="02070309020205020404"/>
              </a:rPr>
              <a:t>	(</a:t>
            </a:r>
            <a:r>
              <a:rPr lang="en-US" altLang="zh-CN" sz="2800" b="1" kern="100" dirty="0">
                <a:latin typeface="Times New Roman" panose="02020603050405020304"/>
                <a:cs typeface="Courier New" panose="02070309020205020404"/>
              </a:rPr>
              <a:t>1)</a:t>
            </a:r>
            <a:r>
              <a:rPr lang="zh-CN" altLang="zh-CN" sz="2800" b="1" kern="100" dirty="0">
                <a:latin typeface="Times New Roman" panose="02020603050405020304"/>
                <a:cs typeface="Times New Roman" panose="02020603050405020304"/>
              </a:rPr>
              <a:t>质点是一种</a:t>
            </a:r>
            <a:r>
              <a:rPr lang="zh-CN" altLang="zh-CN" sz="2800" b="1" kern="100" dirty="0">
                <a:solidFill>
                  <a:srgbClr val="FF0000"/>
                </a:solidFill>
                <a:latin typeface="Times New Roman" panose="02020603050405020304"/>
                <a:cs typeface="Times New Roman" panose="02020603050405020304"/>
              </a:rPr>
              <a:t>理想化物理模型</a:t>
            </a:r>
            <a:r>
              <a:rPr lang="zh-CN" altLang="zh-CN" sz="2800" b="1" kern="100" dirty="0">
                <a:latin typeface="Times New Roman" panose="02020603050405020304"/>
                <a:cs typeface="Times New Roman" panose="02020603050405020304"/>
              </a:rPr>
              <a:t>，实际并不存在。</a:t>
            </a:r>
            <a:endParaRPr lang="zh-CN" altLang="zh-CN" sz="1200" kern="100" dirty="0">
              <a:latin typeface="宋体" panose="02010600030101010101" pitchFamily="2" charset="-122"/>
              <a:cs typeface="Courier New" panose="02070309020205020404"/>
            </a:endParaRPr>
          </a:p>
          <a:p>
            <a:pPr marL="252095" indent="-457200" algn="just" defTabSz="914400" fontAlgn="auto">
              <a:lnSpc>
                <a:spcPct val="150000"/>
              </a:lnSpc>
              <a:spcAft>
                <a:spcPts val="0"/>
              </a:spcAft>
              <a:tabLst>
                <a:tab pos="2790825" algn="l"/>
              </a:tabLst>
            </a:pPr>
            <a:r>
              <a:rPr lang="en-US" altLang="zh-CN" sz="2800" b="1" kern="100" dirty="0" smtClean="0">
                <a:latin typeface="Times New Roman" panose="02020603050405020304"/>
                <a:cs typeface="Courier New" panose="02070309020205020404"/>
              </a:rPr>
              <a:t>	(</a:t>
            </a:r>
            <a:r>
              <a:rPr lang="en-US" altLang="zh-CN" sz="2800" b="1" kern="100" dirty="0">
                <a:latin typeface="Times New Roman" panose="02020603050405020304"/>
                <a:cs typeface="Courier New" panose="02070309020205020404"/>
              </a:rPr>
              <a:t>2)</a:t>
            </a:r>
            <a:r>
              <a:rPr lang="zh-CN" altLang="zh-CN" sz="2800" b="1" kern="100" dirty="0">
                <a:latin typeface="Times New Roman" panose="02020603050405020304"/>
                <a:cs typeface="Times New Roman" panose="02020603050405020304"/>
              </a:rPr>
              <a:t>物体能否被看做质点是由所研究</a:t>
            </a:r>
            <a:r>
              <a:rPr lang="zh-CN" altLang="zh-CN" sz="2800" b="1" kern="100" dirty="0">
                <a:solidFill>
                  <a:srgbClr val="FF0000"/>
                </a:solidFill>
                <a:latin typeface="Times New Roman" panose="02020603050405020304"/>
                <a:cs typeface="Times New Roman" panose="02020603050405020304"/>
              </a:rPr>
              <a:t>问题的性质决定</a:t>
            </a:r>
            <a:r>
              <a:rPr lang="zh-CN" altLang="zh-CN" sz="2800" b="1" kern="100" dirty="0">
                <a:latin typeface="Times New Roman" panose="02020603050405020304"/>
                <a:cs typeface="Times New Roman" panose="02020603050405020304"/>
              </a:rPr>
              <a:t>的，并非依据物体自身大小和形状来判断。</a:t>
            </a:r>
            <a:endParaRPr lang="zh-CN" altLang="zh-CN" sz="1200" kern="100" dirty="0">
              <a:latin typeface="宋体" panose="02010600030101010101" pitchFamily="2" charset="-122"/>
              <a:cs typeface="Courier New" panose="02070309020205020404"/>
            </a:endParaRPr>
          </a:p>
          <a:p>
            <a:pPr marL="252095" indent="-457200" algn="just" defTabSz="914400" fontAlgn="auto">
              <a:lnSpc>
                <a:spcPct val="150000"/>
              </a:lnSpc>
              <a:spcAft>
                <a:spcPts val="0"/>
              </a:spcAft>
              <a:tabLst>
                <a:tab pos="2790825" algn="l"/>
              </a:tabLst>
            </a:pPr>
            <a:r>
              <a:rPr lang="en-US" altLang="zh-CN" sz="2800" b="1" kern="100" dirty="0" smtClean="0">
                <a:latin typeface="Times New Roman" panose="02020603050405020304"/>
                <a:cs typeface="Courier New" panose="02070309020205020404"/>
              </a:rPr>
              <a:t>	(</a:t>
            </a:r>
            <a:r>
              <a:rPr lang="en-US" altLang="zh-CN" sz="2800" b="1" kern="100" dirty="0">
                <a:latin typeface="Times New Roman" panose="02020603050405020304"/>
                <a:cs typeface="Courier New" panose="02070309020205020404"/>
              </a:rPr>
              <a:t>3)</a:t>
            </a:r>
            <a:r>
              <a:rPr lang="zh-CN" altLang="zh-CN" sz="2800" b="1" kern="100" dirty="0">
                <a:latin typeface="Times New Roman" panose="02020603050405020304"/>
                <a:cs typeface="Times New Roman" panose="02020603050405020304"/>
              </a:rPr>
              <a:t>质点不同于几何</a:t>
            </a:r>
            <a:r>
              <a:rPr lang="en-US" altLang="zh-CN" sz="2800" b="1" kern="100" dirty="0">
                <a:latin typeface="宋体" panose="02010600030101010101" pitchFamily="2" charset="-122"/>
                <a:cs typeface="Times New Roman" panose="02020603050405020304"/>
              </a:rPr>
              <a:t>“</a:t>
            </a:r>
            <a:r>
              <a:rPr lang="zh-CN" altLang="zh-CN" sz="2800" b="1" kern="100" dirty="0">
                <a:latin typeface="Times New Roman" panose="02020603050405020304"/>
                <a:cs typeface="Times New Roman" panose="02020603050405020304"/>
              </a:rPr>
              <a:t>点</a:t>
            </a:r>
            <a:r>
              <a:rPr lang="en-US" altLang="zh-CN" sz="2800" b="1" kern="100" dirty="0">
                <a:latin typeface="宋体" panose="02010600030101010101" pitchFamily="2" charset="-122"/>
                <a:cs typeface="Times New Roman" panose="02020603050405020304"/>
              </a:rPr>
              <a:t>”</a:t>
            </a:r>
            <a:r>
              <a:rPr lang="zh-CN" altLang="zh-CN" sz="2800" b="1" kern="100" dirty="0">
                <a:latin typeface="Times New Roman" panose="02020603050405020304"/>
                <a:cs typeface="Times New Roman" panose="02020603050405020304"/>
              </a:rPr>
              <a:t>，是忽略了物体的大小和形状的有质量的点，而几何中的</a:t>
            </a:r>
            <a:r>
              <a:rPr lang="zh-CN" altLang="zh-CN" sz="2800" b="1" kern="100" dirty="0">
                <a:latin typeface="宋体" panose="02010600030101010101" pitchFamily="2" charset="-122"/>
                <a:cs typeface="Times New Roman" panose="02020603050405020304"/>
              </a:rPr>
              <a:t>“</a:t>
            </a:r>
            <a:r>
              <a:rPr lang="zh-CN" altLang="zh-CN" sz="2800" b="1" kern="100" dirty="0">
                <a:latin typeface="Times New Roman" panose="02020603050405020304"/>
                <a:cs typeface="Times New Roman" panose="02020603050405020304"/>
              </a:rPr>
              <a:t>点</a:t>
            </a:r>
            <a:r>
              <a:rPr lang="zh-CN" altLang="zh-CN" sz="2800" b="1" kern="100" dirty="0">
                <a:latin typeface="宋体" panose="02010600030101010101" pitchFamily="2" charset="-122"/>
                <a:cs typeface="Times New Roman" panose="02020603050405020304"/>
              </a:rPr>
              <a:t>”</a:t>
            </a:r>
            <a:r>
              <a:rPr lang="zh-CN" altLang="zh-CN" sz="2800" b="1" kern="100" dirty="0">
                <a:latin typeface="Times New Roman" panose="02020603050405020304"/>
                <a:cs typeface="Times New Roman" panose="02020603050405020304"/>
              </a:rPr>
              <a:t>仅仅表示空间中的某一位置</a:t>
            </a:r>
            <a:r>
              <a:rPr lang="zh-CN" altLang="zh-CN" sz="2800" b="1" kern="100" dirty="0" smtClean="0">
                <a:latin typeface="Times New Roman" panose="02020603050405020304"/>
                <a:cs typeface="Times New Roman" panose="02020603050405020304"/>
              </a:rPr>
              <a:t>。</a:t>
            </a:r>
            <a:endParaRPr lang="zh-CN" altLang="zh-CN" sz="2800" b="1" kern="100" dirty="0" smtClean="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623392" y="1672385"/>
            <a:ext cx="11116848" cy="3052759"/>
          </a:xfrm>
          <a:prstGeom prst="rect">
            <a:avLst/>
          </a:prstGeom>
          <a:noFill/>
          <a:ln w="19050">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a:spAutoFit/>
          </a:bodyPr>
          <a:lstStyle/>
          <a:p>
            <a:endParaRPr lang="en-US" altLang="zh-CN" b="1"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判断一个物体能否看成质点的思路</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(1)</a:t>
            </a:r>
            <a:r>
              <a:rPr lang="zh-CN" altLang="zh-CN" sz="2400" b="1" kern="100" dirty="0">
                <a:latin typeface="Times New Roman" panose="02020603050405020304"/>
                <a:ea typeface="楷体_GB2312"/>
                <a:cs typeface="Times New Roman" panose="02020603050405020304"/>
              </a:rPr>
              <a:t>判断研究问题的性质，即题中关注的要素是什么，分析、求解的物理量是什么。</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(2)</a:t>
            </a:r>
            <a:r>
              <a:rPr lang="zh-CN" altLang="zh-CN" sz="2400" b="1" kern="100" dirty="0">
                <a:latin typeface="Times New Roman" panose="02020603050405020304"/>
                <a:ea typeface="楷体_GB2312"/>
                <a:cs typeface="Times New Roman" panose="02020603050405020304"/>
              </a:rPr>
              <a:t>假设物体的形状、大小被忽略，思考要求解的物理量、关注的要素是否受影响。</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楷体_GB2312"/>
                <a:cs typeface="Courier New" panose="02070309020205020404"/>
              </a:rPr>
              <a:t>(3)</a:t>
            </a:r>
            <a:r>
              <a:rPr lang="zh-CN" altLang="zh-CN" sz="2400" b="1" kern="100" dirty="0">
                <a:latin typeface="Times New Roman" panose="02020603050405020304"/>
                <a:ea typeface="楷体_GB2312"/>
                <a:cs typeface="Times New Roman" panose="02020603050405020304"/>
              </a:rPr>
              <a:t>若要求解的物理量不受影响，物体就能被看成质点；若受影响，则物体不能被看成质点</a:t>
            </a:r>
            <a:r>
              <a:rPr lang="zh-CN" altLang="zh-CN" sz="2400" b="1" kern="100" dirty="0" smtClean="0">
                <a:latin typeface="Times New Roman" panose="02020603050405020304"/>
                <a:ea typeface="楷体_GB2312"/>
                <a:cs typeface="Times New Roman" panose="02020603050405020304"/>
              </a:rPr>
              <a:t>。</a:t>
            </a:r>
            <a:endParaRPr lang="zh-CN" altLang="zh-CN" sz="1050" kern="100" dirty="0">
              <a:latin typeface="宋体" panose="02010600030101010101" pitchFamily="2" charset="-122"/>
              <a:cs typeface="Courier New" panose="02070309020205020404"/>
            </a:endParaRPr>
          </a:p>
        </p:txBody>
      </p:sp>
      <p:pic>
        <p:nvPicPr>
          <p:cNvPr id="5" name="Picture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2773" y="1447647"/>
            <a:ext cx="1845379" cy="479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descr="凝炼方法"/>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0469" y="1420283"/>
            <a:ext cx="1809984" cy="50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366836" y="980728"/>
            <a:ext cx="11417796"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Times New Roman" panose="02020603050405020304"/>
                <a:ea typeface="黑体" panose="02010609060101010101" charset="-122"/>
                <a:cs typeface="Times New Roman" panose="02020603050405020304"/>
              </a:rPr>
              <a:t>二、参考系</a:t>
            </a:r>
            <a:endParaRPr lang="zh-CN" altLang="zh-CN" sz="1050" kern="100" dirty="0">
              <a:latin typeface="宋体" panose="02010600030101010101" pitchFamily="2" charset="-122"/>
              <a:cs typeface="Courier New" panose="02070309020205020404"/>
            </a:endParaRPr>
          </a:p>
          <a:p>
            <a:pPr algn="just">
              <a:lnSpc>
                <a:spcPct val="150000"/>
              </a:lnSpc>
              <a:spcAft>
                <a:spcPts val="0"/>
              </a:spcAft>
              <a:tabLst>
                <a:tab pos="2790825" algn="l"/>
              </a:tabLst>
            </a:pPr>
            <a:r>
              <a:rPr lang="en-US" altLang="zh-CN" sz="2400" b="1" kern="100" dirty="0">
                <a:latin typeface="Times New Roman" panose="02020603050405020304"/>
                <a:ea typeface="黑体" panose="02010609060101010101" charset="-122"/>
                <a:cs typeface="Courier New" panose="02070309020205020404"/>
              </a:rPr>
              <a:t>[</a:t>
            </a:r>
            <a:r>
              <a:rPr lang="zh-CN" altLang="zh-CN" sz="2400" b="1" kern="100" dirty="0">
                <a:latin typeface="Times New Roman" panose="02020603050405020304"/>
                <a:ea typeface="黑体" panose="02010609060101010101" charset="-122"/>
                <a:cs typeface="Times New Roman" panose="02020603050405020304"/>
              </a:rPr>
              <a:t>观图助学</a:t>
            </a:r>
            <a:r>
              <a:rPr lang="en-US" altLang="zh-CN" sz="2400" b="1" kern="100" dirty="0" smtClean="0">
                <a:latin typeface="Times New Roman" panose="02020603050405020304"/>
                <a:ea typeface="黑体" panose="02010609060101010101" charset="-122"/>
                <a:cs typeface="Courier New" panose="02070309020205020404"/>
              </a:rPr>
              <a:t>]</a:t>
            </a:r>
            <a:endParaRPr lang="zh-CN" altLang="zh-CN" sz="1050" kern="100" dirty="0">
              <a:latin typeface="宋体" panose="02010600030101010101" pitchFamily="2" charset="-122"/>
              <a:cs typeface="Courier New" panose="02070309020205020404"/>
            </a:endParaRPr>
          </a:p>
        </p:txBody>
      </p:sp>
      <p:pic>
        <p:nvPicPr>
          <p:cNvPr id="5122" name="Picture 2" descr="+4"/>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7888" y="2253038"/>
            <a:ext cx="3161649" cy="218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p:cNvSpPr>
            <a:spLocks noChangeArrowheads="1"/>
          </p:cNvSpPr>
          <p:nvPr/>
        </p:nvSpPr>
        <p:spPr bwMode="auto">
          <a:xfrm>
            <a:off x="366836" y="4403466"/>
            <a:ext cx="11417796"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Aft>
                <a:spcPts val="0"/>
              </a:spcAft>
              <a:tabLst>
                <a:tab pos="2790825" algn="l"/>
              </a:tabLst>
            </a:pPr>
            <a:r>
              <a:rPr lang="zh-CN" altLang="zh-CN" sz="2400" b="1" kern="100" dirty="0">
                <a:latin typeface="楷体_GB2312" pitchFamily="49" charset="-122"/>
                <a:ea typeface="楷体_GB2312" pitchFamily="49" charset="-122"/>
                <a:cs typeface="Times New Roman" panose="02020603050405020304"/>
              </a:rPr>
              <a:t>坐在车上的人以什么为参考系感觉自己是静止的？站在地面上的人以什么为参考系感觉车上的人是运动的</a:t>
            </a:r>
            <a:r>
              <a:rPr lang="zh-CN" altLang="zh-CN" sz="2400" b="1" kern="100" dirty="0" smtClean="0">
                <a:latin typeface="楷体_GB2312" pitchFamily="49" charset="-122"/>
                <a:ea typeface="楷体_GB2312" pitchFamily="49" charset="-122"/>
                <a:cs typeface="Times New Roman" panose="02020603050405020304"/>
              </a:rPr>
              <a:t>？</a:t>
            </a:r>
            <a:endParaRPr lang="zh-CN" altLang="zh-CN" sz="1050" kern="100" dirty="0">
              <a:latin typeface="楷体_GB2312" pitchFamily="49" charset="-122"/>
              <a:ea typeface="楷体_GB2312" pitchFamily="49" charset="-122"/>
              <a:cs typeface="Courier New" panose="020703090202050204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479376" y="836712"/>
            <a:ext cx="10972278"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ea typeface="黑体" panose="02010609060101010101" charset="-122"/>
                <a:cs typeface="Times New Roman" panose="02020603050405020304"/>
              </a:rPr>
              <a:t>运动与静止的关系</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自然界中的一切物体都处于永恒的运动中，即运动</a:t>
            </a:r>
            <a:r>
              <a:rPr lang="zh-CN" altLang="zh-CN" sz="2400" b="1" kern="100" dirty="0" smtClean="0">
                <a:latin typeface="Times New Roman" panose="02020603050405020304"/>
                <a:cs typeface="Times New Roman" panose="02020603050405020304"/>
              </a:rPr>
              <a:t>是</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描述某一个物体的运动时，总是相对于其他物体而言的，这便是运动</a:t>
            </a:r>
            <a:r>
              <a:rPr lang="zh-CN" altLang="zh-CN" sz="2400" b="1" kern="100" dirty="0" smtClean="0">
                <a:latin typeface="Times New Roman" panose="02020603050405020304"/>
                <a:cs typeface="Times New Roman" panose="02020603050405020304"/>
              </a:rPr>
              <a:t>的</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ea typeface="黑体" panose="02010609060101010101" charset="-122"/>
                <a:cs typeface="Times New Roman" panose="02020603050405020304"/>
              </a:rPr>
              <a:t>参考系</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1)</a:t>
            </a:r>
            <a:r>
              <a:rPr lang="zh-CN" altLang="zh-CN" sz="2400" b="1" kern="100" dirty="0">
                <a:latin typeface="Times New Roman" panose="02020603050405020304"/>
                <a:cs typeface="Times New Roman" panose="02020603050405020304"/>
              </a:rPr>
              <a:t>定义：在描述物体的运动时，被选定做参考的、</a:t>
            </a:r>
            <a:r>
              <a:rPr lang="zh-CN" altLang="zh-CN" sz="2400" b="1" kern="100" dirty="0" smtClean="0">
                <a:latin typeface="Times New Roman" panose="02020603050405020304"/>
                <a:cs typeface="Times New Roman" panose="02020603050405020304"/>
              </a:rPr>
              <a:t>假定</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的</a:t>
            </a:r>
            <a:r>
              <a:rPr lang="zh-CN" altLang="zh-CN" sz="2400" b="1" kern="100" dirty="0">
                <a:latin typeface="Times New Roman" panose="02020603050405020304"/>
                <a:cs typeface="Times New Roman" panose="02020603050405020304"/>
              </a:rPr>
              <a:t>其他物体。</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2)</a:t>
            </a:r>
            <a:r>
              <a:rPr lang="zh-CN" altLang="zh-CN" sz="2400" b="1" kern="100" dirty="0">
                <a:latin typeface="Times New Roman" panose="02020603050405020304"/>
                <a:cs typeface="Times New Roman" panose="02020603050405020304"/>
              </a:rPr>
              <a:t>选取原则：参考系的选取</a:t>
            </a:r>
            <a:r>
              <a:rPr lang="zh-CN" altLang="zh-CN" sz="2400" b="1" kern="100" dirty="0" smtClean="0">
                <a:latin typeface="Times New Roman" panose="02020603050405020304"/>
                <a:cs typeface="Times New Roman" panose="02020603050405020304"/>
              </a:rPr>
              <a:t>是</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a:p>
            <a:pPr marL="252095" indent="-457200" algn="just">
              <a:lnSpc>
                <a:spcPct val="150000"/>
              </a:lnSpc>
              <a:spcAft>
                <a:spcPts val="0"/>
              </a:spcAft>
              <a:tabLst>
                <a:tab pos="2790825" algn="l"/>
              </a:tabLst>
            </a:pPr>
            <a:r>
              <a:rPr lang="en-US" altLang="zh-CN" sz="2400" b="1" kern="100" dirty="0" smtClean="0">
                <a:latin typeface="Times New Roman" panose="02020603050405020304"/>
                <a:cs typeface="Courier New" panose="02070309020205020404"/>
              </a:rPr>
              <a:t>	(</a:t>
            </a:r>
            <a:r>
              <a:rPr lang="en-US" altLang="zh-CN" sz="2400" b="1" kern="100" dirty="0">
                <a:latin typeface="Times New Roman" panose="02020603050405020304"/>
                <a:cs typeface="Courier New" panose="02070309020205020404"/>
              </a:rPr>
              <a:t>3)</a:t>
            </a:r>
            <a:r>
              <a:rPr lang="zh-CN" altLang="zh-CN" sz="2400" b="1" kern="100" dirty="0">
                <a:latin typeface="Times New Roman" panose="02020603050405020304"/>
                <a:cs typeface="Times New Roman" panose="02020603050405020304"/>
              </a:rPr>
              <a:t>参考系对观察结果的影响：选择不同的参考系观察同一个物体的运动，观察</a:t>
            </a:r>
            <a:r>
              <a:rPr lang="zh-CN" altLang="zh-CN" sz="2400" b="1" kern="100" dirty="0" smtClean="0">
                <a:latin typeface="Times New Roman" panose="02020603050405020304"/>
                <a:cs typeface="Times New Roman" panose="02020603050405020304"/>
              </a:rPr>
              <a:t>结果</a:t>
            </a:r>
            <a:r>
              <a:rPr lang="en-US" altLang="zh-CN" sz="2400" b="1" u="sng" kern="100" dirty="0" smtClean="0">
                <a:latin typeface="Times New Roman" panose="02020603050405020304"/>
                <a:cs typeface="Times New Roman" panose="02020603050405020304"/>
              </a:rPr>
              <a:t>			</a:t>
            </a:r>
            <a:r>
              <a:rPr lang="zh-CN" altLang="zh-CN" sz="2400" b="1" kern="100" dirty="0" smtClean="0">
                <a:latin typeface="Times New Roman" panose="02020603050405020304"/>
                <a:cs typeface="Times New Roman" panose="02020603050405020304"/>
              </a:rPr>
              <a:t>。</a:t>
            </a:r>
            <a:endParaRPr lang="zh-CN" altLang="zh-CN" sz="1050" kern="100" dirty="0">
              <a:latin typeface="宋体" panose="02010600030101010101" pitchFamily="2" charset="-122"/>
              <a:cs typeface="Courier New" panose="02070309020205020404"/>
            </a:endParaRPr>
          </a:p>
        </p:txBody>
      </p:sp>
      <p:sp>
        <p:nvSpPr>
          <p:cNvPr id="4" name="矩形 3"/>
          <p:cNvSpPr/>
          <p:nvPr/>
        </p:nvSpPr>
        <p:spPr>
          <a:xfrm>
            <a:off x="8439579" y="1471136"/>
            <a:ext cx="1112805" cy="461665"/>
          </a:xfrm>
          <a:prstGeom prst="rect">
            <a:avLst/>
          </a:prstGeom>
        </p:spPr>
        <p:txBody>
          <a:bodyPr wrap="none">
            <a:spAutoFit/>
          </a:bodyPr>
          <a:lstStyle/>
          <a:p>
            <a:r>
              <a:rPr lang="zh-CN" altLang="zh-CN" sz="2400" b="1" dirty="0">
                <a:solidFill>
                  <a:srgbClr val="FF0000"/>
                </a:solidFill>
                <a:latin typeface="Times New Roman" panose="02020603050405020304"/>
                <a:cs typeface="Times New Roman" panose="02020603050405020304"/>
              </a:rPr>
              <a:t>绝对的</a:t>
            </a:r>
            <a:endParaRPr lang="zh-CN" altLang="en-US" sz="2400" dirty="0"/>
          </a:p>
        </p:txBody>
      </p:sp>
      <p:sp>
        <p:nvSpPr>
          <p:cNvPr id="5" name="矩形 4"/>
          <p:cNvSpPr/>
          <p:nvPr/>
        </p:nvSpPr>
        <p:spPr>
          <a:xfrm>
            <a:off x="1919536" y="2551256"/>
            <a:ext cx="1112805" cy="461665"/>
          </a:xfrm>
          <a:prstGeom prst="rect">
            <a:avLst/>
          </a:prstGeom>
        </p:spPr>
        <p:txBody>
          <a:bodyPr wrap="none">
            <a:spAutoFit/>
          </a:bodyPr>
          <a:lstStyle/>
          <a:p>
            <a:r>
              <a:rPr lang="zh-CN" altLang="zh-CN" sz="2400" b="1">
                <a:solidFill>
                  <a:srgbClr val="FF0000"/>
                </a:solidFill>
                <a:latin typeface="Times New Roman" panose="02020603050405020304"/>
                <a:cs typeface="Times New Roman" panose="02020603050405020304"/>
              </a:rPr>
              <a:t>相对性</a:t>
            </a:r>
            <a:endParaRPr lang="zh-CN" altLang="en-US" sz="2400" dirty="0"/>
          </a:p>
        </p:txBody>
      </p:sp>
      <p:sp>
        <p:nvSpPr>
          <p:cNvPr id="6" name="矩形 5"/>
          <p:cNvSpPr/>
          <p:nvPr/>
        </p:nvSpPr>
        <p:spPr>
          <a:xfrm>
            <a:off x="8460927" y="3672320"/>
            <a:ext cx="803425" cy="461665"/>
          </a:xfrm>
          <a:prstGeom prst="rect">
            <a:avLst/>
          </a:prstGeom>
        </p:spPr>
        <p:txBody>
          <a:bodyPr wrap="none">
            <a:spAutoFit/>
          </a:bodyPr>
          <a:lstStyle/>
          <a:p>
            <a:r>
              <a:rPr lang="zh-CN" altLang="zh-CN" sz="2400" b="1">
                <a:solidFill>
                  <a:srgbClr val="FF0000"/>
                </a:solidFill>
                <a:latin typeface="Times New Roman" panose="02020603050405020304"/>
                <a:cs typeface="Times New Roman" panose="02020603050405020304"/>
              </a:rPr>
              <a:t>不动</a:t>
            </a:r>
            <a:endParaRPr lang="zh-CN" altLang="en-US" sz="2400" dirty="0"/>
          </a:p>
        </p:txBody>
      </p:sp>
      <p:sp>
        <p:nvSpPr>
          <p:cNvPr id="7" name="矩形 6"/>
          <p:cNvSpPr/>
          <p:nvPr/>
        </p:nvSpPr>
        <p:spPr>
          <a:xfrm>
            <a:off x="4912808" y="4201351"/>
            <a:ext cx="1112805" cy="461665"/>
          </a:xfrm>
          <a:prstGeom prst="rect">
            <a:avLst/>
          </a:prstGeom>
        </p:spPr>
        <p:txBody>
          <a:bodyPr wrap="none">
            <a:spAutoFit/>
          </a:bodyPr>
          <a:lstStyle/>
          <a:p>
            <a:r>
              <a:rPr lang="zh-CN" altLang="zh-CN" sz="2400" b="1" dirty="0">
                <a:solidFill>
                  <a:srgbClr val="FF0000"/>
                </a:solidFill>
                <a:latin typeface="Times New Roman" panose="02020603050405020304"/>
                <a:cs typeface="Times New Roman" panose="02020603050405020304"/>
              </a:rPr>
              <a:t>任意的</a:t>
            </a:r>
            <a:endParaRPr lang="zh-CN" altLang="en-US" sz="2400" dirty="0"/>
          </a:p>
        </p:txBody>
      </p:sp>
      <p:sp>
        <p:nvSpPr>
          <p:cNvPr id="8" name="矩形 7"/>
          <p:cNvSpPr/>
          <p:nvPr/>
        </p:nvSpPr>
        <p:spPr>
          <a:xfrm>
            <a:off x="2567608" y="5301208"/>
            <a:ext cx="1422184" cy="461665"/>
          </a:xfrm>
          <a:prstGeom prst="rect">
            <a:avLst/>
          </a:prstGeom>
        </p:spPr>
        <p:txBody>
          <a:bodyPr wrap="none">
            <a:spAutoFit/>
          </a:bodyPr>
          <a:lstStyle/>
          <a:p>
            <a:r>
              <a:rPr lang="zh-CN" altLang="zh-CN" sz="2400" b="1" dirty="0">
                <a:solidFill>
                  <a:srgbClr val="FF0000"/>
                </a:solidFill>
                <a:latin typeface="Times New Roman" panose="02020603050405020304"/>
                <a:cs typeface="Times New Roman" panose="02020603050405020304"/>
              </a:rPr>
              <a:t>往往不同</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tags/tag1.xml><?xml version="1.0" encoding="utf-8"?>
<p:tagLst xmlns:p="http://schemas.openxmlformats.org/presentationml/2006/main">
  <p:tag name="KSO_WM_UNIT_PLACING_PICTURE_USER_VIEWPORT" val="{&quot;height&quot;:5566,&quot;width&quot;:6936}"/>
</p:tagLst>
</file>

<file path=ppt/tags/tag2.xml><?xml version="1.0" encoding="utf-8"?>
<p:tagLst xmlns:p="http://schemas.openxmlformats.org/presentationml/2006/main">
  <p:tag name="COMMONDATA" val="eyJoZGlkIjoiZDU3MWMxYjJhYjk4NTBiMmU4OGU2MjYxMWIxYmYxZG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2243</Words>
  <Application>WPS 演示</Application>
  <PresentationFormat>自定义</PresentationFormat>
  <Paragraphs>223</Paragraphs>
  <Slides>20</Slides>
  <Notes>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3</vt:i4>
      </vt:variant>
      <vt:variant>
        <vt:lpstr>幻灯片标题</vt:lpstr>
      </vt:variant>
      <vt:variant>
        <vt:i4>20</vt:i4>
      </vt:variant>
    </vt:vector>
  </HeadingPairs>
  <TitlesOfParts>
    <vt:vector size="45" baseType="lpstr">
      <vt:lpstr>Arial</vt:lpstr>
      <vt:lpstr>宋体</vt:lpstr>
      <vt:lpstr>Wingdings</vt:lpstr>
      <vt:lpstr>Times New Roman</vt:lpstr>
      <vt:lpstr>微软雅黑</vt:lpstr>
      <vt:lpstr>Impact</vt:lpstr>
      <vt:lpstr>华文中宋</vt:lpstr>
      <vt:lpstr>Times New Roman</vt:lpstr>
      <vt:lpstr>华文新魏</vt:lpstr>
      <vt:lpstr>黑体</vt:lpstr>
      <vt:lpstr>Courier New</vt:lpstr>
      <vt:lpstr>楷体_GB2312</vt:lpstr>
      <vt:lpstr>新宋体</vt:lpstr>
      <vt:lpstr>楷体_GB2312</vt:lpstr>
      <vt:lpstr>Calibri</vt:lpstr>
      <vt:lpstr>Arial Unicode MS</vt:lpstr>
      <vt:lpstr>Calibri Light</vt:lpstr>
      <vt:lpstr>仿宋_GB2312</vt:lpstr>
      <vt:lpstr>仿宋</vt:lpstr>
      <vt:lpstr>隶书</vt:lpstr>
      <vt:lpstr>华文楷体</vt:lpstr>
      <vt:lpstr>Office 主题</vt:lpstr>
      <vt:lpstr>Word.Document.12</vt:lpstr>
      <vt:lpstr>Word.Document.12</vt:lpstr>
      <vt:lpstr>Word.Document.8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吕飞</cp:lastModifiedBy>
  <cp:revision>99</cp:revision>
  <dcterms:created xsi:type="dcterms:W3CDTF">2018-01-02T04:06:00Z</dcterms:created>
  <dcterms:modified xsi:type="dcterms:W3CDTF">2022-07-14T00:42:50Z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B3C88C53CDBD41DCBBDE326538EDDFCB</vt:lpwstr>
  </property>
</Properties>
</file>